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3"/>
  </p:notesMasterIdLst>
  <p:sldIdLst>
    <p:sldId id="256" r:id="rId2"/>
    <p:sldId id="396" r:id="rId3"/>
    <p:sldId id="317" r:id="rId4"/>
    <p:sldId id="405" r:id="rId5"/>
    <p:sldId id="412" r:id="rId6"/>
    <p:sldId id="418" r:id="rId7"/>
    <p:sldId id="423" r:id="rId8"/>
    <p:sldId id="422" r:id="rId9"/>
    <p:sldId id="425" r:id="rId10"/>
    <p:sldId id="324" r:id="rId11"/>
    <p:sldId id="426" r:id="rId12"/>
    <p:sldId id="341" r:id="rId13"/>
    <p:sldId id="427" r:id="rId14"/>
    <p:sldId id="321" r:id="rId15"/>
    <p:sldId id="307" r:id="rId16"/>
    <p:sldId id="430" r:id="rId17"/>
    <p:sldId id="431" r:id="rId18"/>
    <p:sldId id="432" r:id="rId19"/>
    <p:sldId id="353" r:id="rId20"/>
    <p:sldId id="429" r:id="rId21"/>
    <p:sldId id="424" r:id="rId22"/>
    <p:sldId id="444" r:id="rId23"/>
    <p:sldId id="434" r:id="rId24"/>
    <p:sldId id="435" r:id="rId25"/>
    <p:sldId id="436" r:id="rId26"/>
    <p:sldId id="445" r:id="rId27"/>
    <p:sldId id="437" r:id="rId28"/>
    <p:sldId id="438" r:id="rId29"/>
    <p:sldId id="439" r:id="rId30"/>
    <p:sldId id="428" r:id="rId31"/>
    <p:sldId id="441" r:id="rId32"/>
    <p:sldId id="375" r:id="rId33"/>
    <p:sldId id="380" r:id="rId34"/>
    <p:sldId id="381" r:id="rId35"/>
    <p:sldId id="377" r:id="rId36"/>
    <p:sldId id="382" r:id="rId37"/>
    <p:sldId id="443" r:id="rId38"/>
    <p:sldId id="385" r:id="rId39"/>
    <p:sldId id="386" r:id="rId40"/>
    <p:sldId id="387" r:id="rId41"/>
    <p:sldId id="388" r:id="rId42"/>
    <p:sldId id="389" r:id="rId43"/>
    <p:sldId id="397" r:id="rId44"/>
    <p:sldId id="398" r:id="rId45"/>
    <p:sldId id="442" r:id="rId46"/>
    <p:sldId id="400" r:id="rId47"/>
    <p:sldId id="403" r:id="rId48"/>
    <p:sldId id="394" r:id="rId49"/>
    <p:sldId id="395" r:id="rId50"/>
    <p:sldId id="372" r:id="rId51"/>
    <p:sldId id="373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Anderson" initials="P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6"/>
    <p:restoredTop sz="81811"/>
  </p:normalViewPr>
  <p:slideViewPr>
    <p:cSldViewPr snapToGrid="0" snapToObjects="1">
      <p:cViewPr>
        <p:scale>
          <a:sx n="80" d="100"/>
          <a:sy n="80" d="100"/>
        </p:scale>
        <p:origin x="212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22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Random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Training Environments</c:v>
                </c:pt>
                <c:pt idx="1">
                  <c:v>Unseen Test Environments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15.9</c:v>
                </c:pt>
                <c:pt idx="1">
                  <c:v>13.2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Seq2Seq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Training Environments</c:v>
                </c:pt>
                <c:pt idx="1">
                  <c:v>Unseen Test Environments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38.6</c:v>
                </c:pt>
                <c:pt idx="1">
                  <c:v>20.4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Human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Training Environments</c:v>
                </c:pt>
                <c:pt idx="1">
                  <c:v>Unseen Test Environments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1">
                  <c:v>86.4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74398768"/>
        <c:axId val="-1579963664"/>
      </c:barChart>
      <c:catAx>
        <c:axId val="-147439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9963664"/>
        <c:crosses val="autoZero"/>
        <c:auto val="1"/>
        <c:lblAlgn val="ctr"/>
        <c:lblOffset val="100"/>
        <c:noMultiLvlLbl val="0"/>
      </c:catAx>
      <c:valAx>
        <c:axId val="-157996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439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81831-A1DE-F04F-ABDF-B23DDE209242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E019B-AA5D-EB49-BCB0-39BA07466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5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7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0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00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6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93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56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9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55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8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88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6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05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2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E019B-AA5D-EB49-BCB0-39BA07466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4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C0331E6-B189-534A-8844-0256263BFC2C}" type="datetime1">
              <a:rPr lang="en-AU" smtClean="0"/>
              <a:t>21/6/18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7151" y="4773072"/>
            <a:ext cx="4549697" cy="273844"/>
          </a:xfrm>
          <a:prstGeom prst="rect">
            <a:avLst/>
          </a:prstGeom>
        </p:spPr>
        <p:txBody>
          <a:bodyPr/>
          <a:lstStyle>
            <a:lvl1pPr algn="ctr"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Bottom-Up and Top-Down Attention…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069954E-E214-AB41-BDDB-D85CCFFF679E}" type="datetime1">
              <a:rPr lang="en-AU" smtClean="0"/>
              <a:t>21/6/18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177216E-D656-3C4E-94E9-F879E0F64B0E}" type="datetime1">
              <a:rPr lang="en-AU" smtClean="0"/>
              <a:t>21/6/18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2F29EB6-7913-7342-B407-739E46159A5C}" type="datetime1">
              <a:rPr lang="en-AU" smtClean="0"/>
              <a:t>21/6/18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7151" y="4773072"/>
            <a:ext cx="4549697" cy="273844"/>
          </a:xfrm>
          <a:prstGeom prst="rect">
            <a:avLst/>
          </a:prstGeom>
        </p:spPr>
        <p:txBody>
          <a:bodyPr/>
          <a:lstStyle>
            <a:lvl1pPr algn="ctr"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Bottom-Up and Top-Down Attention…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29BE0B5-381D-E341-9904-EE89FC3E66F9}" type="datetime1">
              <a:rPr lang="en-AU" smtClean="0"/>
              <a:t>21/6/18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DEE755-1ED6-8740-890C-5255324FEF1B}" type="datetime1">
              <a:rPr lang="en-AU" smtClean="0"/>
              <a:t>21/6/18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2074191-8439-5A4F-932C-D489EC3FF208}" type="datetime1">
              <a:rPr lang="en-AU" smtClean="0"/>
              <a:t>21/6/18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2EB02E6-08E9-054E-839C-4692FB82ECA4}" type="datetime1">
              <a:rPr lang="en-AU" smtClean="0"/>
              <a:t>21/6/18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4618365-BA53-0B45-836A-4AEE49DA9D86}" type="datetime1">
              <a:rPr lang="en-AU" smtClean="0"/>
              <a:t>21/6/18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02E2B7C-A6CE-4B44-A3E9-6C559C6B1671}" type="datetime1">
              <a:rPr lang="en-AU" smtClean="0"/>
              <a:t>21/6/18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42D4AB8-A1FC-804F-B9DE-75F074F49310}" type="datetime1">
              <a:rPr lang="en-AU" smtClean="0"/>
              <a:t>21/6/18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0906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5E91300-7461-774A-B191-AF3B0D443C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7151" y="4773072"/>
            <a:ext cx="4549697" cy="273844"/>
          </a:xfrm>
          <a:prstGeom prst="rect">
            <a:avLst/>
          </a:prstGeom>
        </p:spPr>
        <p:txBody>
          <a:bodyPr/>
          <a:lstStyle>
            <a:lvl1pPr algn="ctr"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Bottom-Up and Top-Down Attention…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4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8" Type="http://schemas.openxmlformats.org/officeDocument/2006/relationships/image" Target="../media/image5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tiff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Relationship Id="rId3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560" y="1144326"/>
            <a:ext cx="7158786" cy="8857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V</a:t>
            </a:r>
            <a:r>
              <a:rPr lang="en-US" sz="3200" dirty="0" smtClean="0"/>
              <a:t>ision and language: attention, navigation, and making it work ‘in the wild’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360" y="-180512"/>
            <a:ext cx="2436432" cy="1364153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159" y="130814"/>
            <a:ext cx="2471665" cy="741499"/>
          </a:xfrm>
          <a:prstGeom prst="rect">
            <a:avLst/>
          </a:prstGeom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92506" y="2138385"/>
            <a:ext cx="8821318" cy="101184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/>
              <a:t>Peter Anderson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Australian National University -&gt; Macquarie University -&gt; Georgia Tech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CVPR VQA Workshop June 2018</a:t>
            </a:r>
            <a:endParaRPr lang="en-US" sz="2000" dirty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023856" y="3226778"/>
            <a:ext cx="1894625" cy="1424653"/>
            <a:chOff x="1537447" y="0"/>
            <a:chExt cx="6840263" cy="51435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447" y="0"/>
              <a:ext cx="3351312" cy="5143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98" y="0"/>
              <a:ext cx="3351312" cy="51435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24" y="3227283"/>
            <a:ext cx="2056110" cy="1371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577"/>
          <a:stretch/>
        </p:blipFill>
        <p:spPr>
          <a:xfrm>
            <a:off x="3512824" y="3226778"/>
            <a:ext cx="2046257" cy="13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Attention candidates,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12578" y="1088614"/>
            <a:ext cx="3517050" cy="3869303"/>
            <a:chOff x="546411" y="1093480"/>
            <a:chExt cx="3517050" cy="38693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3E32AD-DED0-4EC5-8EDF-09E31A910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275" y="1093480"/>
              <a:ext cx="1903757" cy="292183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F4FD7E8-7966-4F0A-BD11-1BB92C852F44}"/>
                </a:ext>
              </a:extLst>
            </p:cNvPr>
            <p:cNvSpPr/>
            <p:nvPr/>
          </p:nvSpPr>
          <p:spPr>
            <a:xfrm>
              <a:off x="546411" y="4131786"/>
              <a:ext cx="35170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Standard approach: </a:t>
              </a:r>
            </a:p>
            <a:p>
              <a:pPr algn="ctr"/>
              <a:r>
                <a:rPr lang="en-US" sz="2400" dirty="0" smtClean="0"/>
                <a:t>spatial </a:t>
              </a:r>
              <a:r>
                <a:rPr lang="en-US" sz="2400" dirty="0"/>
                <a:t>output of a CNN</a:t>
              </a: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628650" y="1878183"/>
              <a:ext cx="976675" cy="382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5"/>
              </a:extrusionClr>
            </a:sp3d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smtClean="0"/>
                <a:t>10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1816598" y="3940694"/>
              <a:ext cx="976675" cy="382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5"/>
              </a:extrusionClr>
            </a:sp3d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smtClean="0"/>
                <a:t>10</a:t>
              </a:r>
              <a:endParaRPr lang="en-US" sz="2000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92219" y="1093480"/>
            <a:ext cx="4159539" cy="3869303"/>
            <a:chOff x="4984461" y="1093479"/>
            <a:chExt cx="4159539" cy="38693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5A9F4C7-98AF-4741-8C4D-5B4EE950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1968" y="1093479"/>
              <a:ext cx="1903757" cy="292183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462F150-3D77-4D7D-AE6E-4CFE0FC2C153}"/>
                </a:ext>
              </a:extLst>
            </p:cNvPr>
            <p:cNvSpPr/>
            <p:nvPr/>
          </p:nvSpPr>
          <p:spPr>
            <a:xfrm>
              <a:off x="4984461" y="4131785"/>
              <a:ext cx="35308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Our approach:</a:t>
              </a:r>
            </a:p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object-based attention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2"/>
                <p:cNvSpPr txBox="1">
                  <a:spLocks/>
                </p:cNvSpPr>
                <p:nvPr/>
              </p:nvSpPr>
              <p:spPr>
                <a:xfrm>
                  <a:off x="7538822" y="1867032"/>
                  <a:ext cx="1605178" cy="103026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5"/>
                  </a:extrusionClr>
                </a:sp3d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Helvetica" charset="0"/>
                      <a:ea typeface="Helvetica" charset="0"/>
                      <a:cs typeface="Helvetica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Helvetica" charset="0"/>
                      <a:ea typeface="Helvetica" charset="0"/>
                      <a:cs typeface="Helvetica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Helvetica" charset="0"/>
                      <a:ea typeface="Helvetica" charset="0"/>
                      <a:cs typeface="Helvetica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Helvetica" charset="0"/>
                      <a:ea typeface="Helvetica" charset="0"/>
                      <a:cs typeface="Helvetica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Helvetica" charset="0"/>
                      <a:ea typeface="Helvetica" charset="0"/>
                      <a:cs typeface="Helvetica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n-US" sz="2000" dirty="0" smtClean="0"/>
                    <a:t> regions</a:t>
                  </a:r>
                </a:p>
              </p:txBody>
            </p:sp>
          </mc:Choice>
          <mc:Fallback xmlns="">
            <p:sp>
              <p:nvSpPr>
                <p:cNvPr id="1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822" y="1867032"/>
                  <a:ext cx="1605178" cy="103026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5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53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13723" y="4470647"/>
            <a:ext cx="1465478" cy="8090"/>
          </a:xfrm>
          <a:prstGeom prst="line">
            <a:avLst/>
          </a:prstGeom>
          <a:ln w="38100" cap="rnd">
            <a:solidFill>
              <a:schemeClr val="tx1"/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65305" y="2676169"/>
            <a:ext cx="2258699" cy="1677110"/>
            <a:chOff x="2699154" y="963035"/>
            <a:chExt cx="2258699" cy="1677110"/>
          </a:xfrm>
          <a:scene3d>
            <a:camera prst="orthographicFront">
              <a:rot lat="1200000" lon="17400000" rev="0"/>
            </a:camera>
            <a:lightRig rig="threePt" dir="t"/>
          </a:scene3d>
        </p:grpSpPr>
        <p:sp>
          <p:nvSpPr>
            <p:cNvPr id="51" name="Rectangle 50"/>
            <p:cNvSpPr/>
            <p:nvPr/>
          </p:nvSpPr>
          <p:spPr>
            <a:xfrm>
              <a:off x="2699154" y="963035"/>
              <a:ext cx="2258699" cy="1677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26707" y="1486902"/>
              <a:ext cx="307006" cy="5508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67126" y="1234679"/>
              <a:ext cx="457876" cy="1025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30443" y="2051244"/>
              <a:ext cx="298060" cy="2452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http://farm8.staticflickr.com/7013/6615979113_25b3e50a0e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23" y="2584142"/>
            <a:ext cx="1289001" cy="1931992"/>
          </a:xfrm>
          <a:prstGeom prst="rect">
            <a:avLst/>
          </a:prstGeom>
          <a:noFill/>
          <a:scene3d>
            <a:camera prst="orthographicFront">
              <a:rot lat="1200000" lon="17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561644" y="3247371"/>
            <a:ext cx="985693" cy="700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9144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feature map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0535" y="3058777"/>
            <a:ext cx="393153" cy="10523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901700" contourW="12700" prstMaterial="matte">
            <a:extrusionClr>
              <a:schemeClr val="bg2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CNN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97827" y="3507596"/>
            <a:ext cx="23369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55926" y="3507596"/>
            <a:ext cx="36738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1449" y="3058777"/>
            <a:ext cx="393153" cy="10523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901700" contourW="12700" prstMaterial="matte">
            <a:extrusionClr>
              <a:schemeClr val="bg2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RPN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689412" y="3507596"/>
            <a:ext cx="213204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26382" y="3514724"/>
            <a:ext cx="28560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20245" y="3131992"/>
            <a:ext cx="502021" cy="1347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778000" contourW="12700" prstMaterial="matte">
            <a:extrusionClr>
              <a:schemeClr val="bg2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ROI POOL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80849" y="3211399"/>
            <a:ext cx="2090797" cy="309188"/>
            <a:chOff x="6110151" y="2586602"/>
            <a:chExt cx="2090797" cy="309188"/>
          </a:xfrm>
        </p:grpSpPr>
        <p:sp>
          <p:nvSpPr>
            <p:cNvPr id="43" name="Rectangle 42"/>
            <p:cNvSpPr/>
            <p:nvPr/>
          </p:nvSpPr>
          <p:spPr>
            <a:xfrm>
              <a:off x="6515072" y="2586602"/>
              <a:ext cx="740733" cy="3089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bliqueTopRight"/>
              <a:lightRig rig="threePt" dir="t"/>
            </a:scene3d>
            <a:sp3d extrusionH="508000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feat.</a:t>
              </a:r>
              <a:endPara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96991" y="2586602"/>
              <a:ext cx="603957" cy="309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457200" contourW="12700" prstMaterial="matte">
              <a:extrusionClr>
                <a:schemeClr val="bg2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CNN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7384764" y="2702234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10151" y="2716786"/>
              <a:ext cx="404921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259839" y="3872889"/>
            <a:ext cx="2035607" cy="309188"/>
            <a:chOff x="6110151" y="2586602"/>
            <a:chExt cx="2035607" cy="309188"/>
          </a:xfrm>
        </p:grpSpPr>
        <p:sp>
          <p:nvSpPr>
            <p:cNvPr id="39" name="Rectangle 38"/>
            <p:cNvSpPr/>
            <p:nvPr/>
          </p:nvSpPr>
          <p:spPr>
            <a:xfrm>
              <a:off x="6515072" y="2586602"/>
              <a:ext cx="740733" cy="3089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bliqueTopRight"/>
              <a:lightRig rig="threePt" dir="t"/>
            </a:scene3d>
            <a:sp3d extrusionH="508000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feat.</a:t>
              </a:r>
              <a:endPara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41801" y="2586602"/>
              <a:ext cx="603957" cy="309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457200" contourW="12700" prstMaterial="matte">
              <a:extrusionClr>
                <a:schemeClr val="bg2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CNN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7329574" y="2702234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10151" y="2716786"/>
              <a:ext cx="404921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154542" y="3550138"/>
            <a:ext cx="2064704" cy="309188"/>
            <a:chOff x="6110151" y="2586602"/>
            <a:chExt cx="2064704" cy="309188"/>
          </a:xfrm>
        </p:grpSpPr>
        <p:sp>
          <p:nvSpPr>
            <p:cNvPr id="35" name="Rectangle 34"/>
            <p:cNvSpPr/>
            <p:nvPr/>
          </p:nvSpPr>
          <p:spPr>
            <a:xfrm>
              <a:off x="6515072" y="2586602"/>
              <a:ext cx="740733" cy="3089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bliqueTopRight"/>
              <a:lightRig rig="threePt" dir="t"/>
            </a:scene3d>
            <a:sp3d extrusionH="508000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feat.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70898" y="2586602"/>
              <a:ext cx="603957" cy="309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457200" contourW="12700" prstMaterial="matte">
              <a:extrusionClr>
                <a:schemeClr val="bg2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CNN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358671" y="2702234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10151" y="2716786"/>
              <a:ext cx="404921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4162215" y="3514724"/>
            <a:ext cx="35111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83676" y="3698179"/>
            <a:ext cx="824" cy="773148"/>
          </a:xfrm>
          <a:prstGeom prst="line">
            <a:avLst/>
          </a:prstGeom>
          <a:ln w="38100" cap="rnd">
            <a:solidFill>
              <a:schemeClr val="tx1"/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13723" y="3698560"/>
            <a:ext cx="0" cy="775444"/>
          </a:xfrm>
          <a:prstGeom prst="line">
            <a:avLst/>
          </a:prstGeom>
          <a:ln w="38100" cap="rnd">
            <a:solidFill>
              <a:schemeClr val="tx1"/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54494" y="3691150"/>
            <a:ext cx="259229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79201" y="3692652"/>
            <a:ext cx="234130" cy="552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721811" y="2364032"/>
                <a:ext cx="3448075" cy="574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𝑉</m:t>
                      </m:r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={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, …, 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𝑘</m:t>
                          </m:r>
                        </m:sub>
                      </m:sSub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}</m:t>
                      </m:r>
                    </m:oMath>
                  </m:oMathPara>
                </a14:m>
                <a:endParaRPr lang="en-US" sz="3200" baseline="-25000" dirty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11" y="2364032"/>
                <a:ext cx="3448075" cy="5740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7319542" y="3058777"/>
            <a:ext cx="1935954" cy="1118829"/>
            <a:chOff x="8070341" y="3192403"/>
            <a:chExt cx="1935954" cy="11188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9375823" y="3192403"/>
                  <a:ext cx="621904" cy="4536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5823" y="3192403"/>
                  <a:ext cx="621904" cy="45365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9252956" y="3558796"/>
                  <a:ext cx="621904" cy="4536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15" name="Rectangle 2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2956" y="3558796"/>
                  <a:ext cx="621904" cy="45365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9384391" y="3857582"/>
                  <a:ext cx="621904" cy="4536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4391" y="3857582"/>
                  <a:ext cx="621904" cy="45365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/>
            <p:cNvCxnSpPr/>
            <p:nvPr/>
          </p:nvCxnSpPr>
          <p:spPr>
            <a:xfrm>
              <a:off x="8196648" y="3474098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070341" y="3812837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175638" y="4135588"/>
              <a:ext cx="21222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686289" y="3317475"/>
            <a:ext cx="9864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1016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58992" y="3668611"/>
            <a:ext cx="9864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1016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92777" y="3960316"/>
            <a:ext cx="9864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1016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731517" y="1092444"/>
            <a:ext cx="8151903" cy="1314194"/>
          </a:xfrm>
          <a:prstGeom prst="rect">
            <a:avLst/>
          </a:prstGeom>
        </p:spPr>
        <p:txBody>
          <a:bodyPr>
            <a:noAutofit/>
          </a:bodyPr>
          <a:lstStyle>
            <a:lvl1pPr marL="1101725" indent="-11017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2392363" indent="-9175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3681413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5157788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629400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Our approach: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bottom-up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attention (using Faster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R-CNN</a:t>
            </a:r>
            <a:r>
              <a:rPr lang="en-US" sz="24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365125" indent="-365125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Each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salient object / image region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is detected and represented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by it’s mean-pooled feature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vector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/>
              <a:lstStyle/>
              <a:p>
                <a:r>
                  <a:rPr lang="en-US" dirty="0" smtClean="0"/>
                  <a:t>Attention candidates,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Subtitle 2"/>
          <p:cNvSpPr txBox="1">
            <a:spLocks/>
          </p:cNvSpPr>
          <p:nvPr/>
        </p:nvSpPr>
        <p:spPr>
          <a:xfrm>
            <a:off x="731517" y="4603613"/>
            <a:ext cx="7732308" cy="532716"/>
          </a:xfrm>
          <a:prstGeom prst="rect">
            <a:avLst/>
          </a:prstGeom>
        </p:spPr>
        <p:txBody>
          <a:bodyPr>
            <a:noAutofit/>
          </a:bodyPr>
          <a:lstStyle>
            <a:lvl1pPr marL="1101725" indent="-11017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2392363" indent="-9175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3681413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5157788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629400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Ren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et al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. NIPS, 2015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 pre-training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61085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Using Visual Genome</a:t>
            </a:r>
            <a:r>
              <a:rPr lang="en-US" baseline="30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with:</a:t>
            </a:r>
          </a:p>
          <a:p>
            <a:pPr lvl="1"/>
            <a:r>
              <a:rPr lang="en-US" dirty="0" smtClean="0"/>
              <a:t>1600 filtered object classes</a:t>
            </a:r>
          </a:p>
          <a:p>
            <a:pPr lvl="1"/>
            <a:r>
              <a:rPr lang="en-US" dirty="0" smtClean="0"/>
              <a:t>400 filtered attribute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49" y="4632907"/>
            <a:ext cx="4990263" cy="81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3</a:t>
            </a:r>
            <a:r>
              <a:rPr lang="en-US" sz="2000" dirty="0" smtClean="0"/>
              <a:t>Krishna </a:t>
            </a:r>
            <a:r>
              <a:rPr lang="en-US" sz="2000" i="1" dirty="0"/>
              <a:t>et al. </a:t>
            </a:r>
            <a:r>
              <a:rPr lang="en-US" sz="2000" dirty="0" err="1" smtClean="0"/>
              <a:t>arXiv</a:t>
            </a:r>
            <a:r>
              <a:rPr lang="en-US" sz="2000" dirty="0" smtClean="0"/>
              <a:t> </a:t>
            </a:r>
            <a:r>
              <a:rPr lang="is-IS" sz="2000" dirty="0" smtClean="0"/>
              <a:t>1602.07332,</a:t>
            </a:r>
            <a:r>
              <a:rPr lang="en-US" sz="2000" dirty="0" smtClean="0"/>
              <a:t> 2016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ED6645-ABBE-4EBB-92E9-FC8488CCFFCF}"/>
              </a:ext>
            </a:extLst>
          </p:cNvPr>
          <p:cNvSpPr txBox="1"/>
          <p:nvPr/>
        </p:nvSpPr>
        <p:spPr>
          <a:xfrm>
            <a:off x="-4528404" y="7266306"/>
            <a:ext cx="40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Example training data:</a:t>
            </a:r>
            <a:endParaRPr lang="en-US" sz="2400" baseline="30000" dirty="0">
              <a:solidFill>
                <a:srgbClr val="FF6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451015" y="1858744"/>
            <a:ext cx="3064335" cy="2317790"/>
            <a:chOff x="-4572985" y="8002050"/>
            <a:chExt cx="3064335" cy="2317790"/>
          </a:xfrm>
        </p:grpSpPr>
        <p:grpSp>
          <p:nvGrpSpPr>
            <p:cNvPr id="9" name="Group 8"/>
            <p:cNvGrpSpPr/>
            <p:nvPr/>
          </p:nvGrpSpPr>
          <p:grpSpPr>
            <a:xfrm>
              <a:off x="-4413742" y="8002050"/>
              <a:ext cx="1146217" cy="457780"/>
              <a:chOff x="885238" y="15346164"/>
              <a:chExt cx="1146217" cy="45778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885238" y="15346164"/>
                <a:ext cx="1071368" cy="45778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9ED6645-ABBE-4EBB-92E9-FC8488CCFFCF}"/>
                  </a:ext>
                </a:extLst>
              </p:cNvPr>
              <p:cNvSpPr txBox="1"/>
              <p:nvPr/>
            </p:nvSpPr>
            <p:spPr>
              <a:xfrm>
                <a:off x="1013026" y="15377497"/>
                <a:ext cx="10184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bench</a:t>
                </a:r>
                <a:endParaRPr lang="en-US" sz="2000" baseline="30000" dirty="0">
                  <a:solidFill>
                    <a:srgbClr val="FF66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-2957962" y="8589803"/>
              <a:ext cx="824572" cy="428849"/>
              <a:chOff x="885238" y="15261782"/>
              <a:chExt cx="957441" cy="42884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885238" y="15261783"/>
                <a:ext cx="957441" cy="42884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ED6645-ABBE-4EBB-92E9-FC8488CCFFCF}"/>
                  </a:ext>
                </a:extLst>
              </p:cNvPr>
              <p:cNvSpPr txBox="1"/>
              <p:nvPr/>
            </p:nvSpPr>
            <p:spPr>
              <a:xfrm>
                <a:off x="953582" y="15261782"/>
                <a:ext cx="889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worn</a:t>
                </a:r>
                <a:endParaRPr lang="en-US" sz="2000" baseline="30000" dirty="0">
                  <a:solidFill>
                    <a:srgbClr val="FF66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-3438591" y="9842903"/>
              <a:ext cx="1575536" cy="476937"/>
              <a:chOff x="2382643" y="14951954"/>
              <a:chExt cx="1575536" cy="47693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382643" y="14951954"/>
                <a:ext cx="1271110" cy="47693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9ED6645-ABBE-4EBB-92E9-FC8488CCFFCF}"/>
                  </a:ext>
                </a:extLst>
              </p:cNvPr>
              <p:cNvSpPr txBox="1"/>
              <p:nvPr/>
            </p:nvSpPr>
            <p:spPr>
              <a:xfrm>
                <a:off x="2509399" y="14958523"/>
                <a:ext cx="1448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wooden</a:t>
                </a:r>
                <a:endParaRPr lang="en-US" sz="2000" baseline="30000" dirty="0">
                  <a:solidFill>
                    <a:srgbClr val="FF66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-4572985" y="9307142"/>
              <a:ext cx="1006072" cy="438932"/>
              <a:chOff x="2429873" y="15937587"/>
              <a:chExt cx="1006072" cy="438932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2429873" y="15937587"/>
                <a:ext cx="946496" cy="43893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9ED6645-ABBE-4EBB-92E9-FC8488CCFFCF}"/>
                  </a:ext>
                </a:extLst>
              </p:cNvPr>
              <p:cNvSpPr txBox="1"/>
              <p:nvPr/>
            </p:nvSpPr>
            <p:spPr>
              <a:xfrm>
                <a:off x="2538652" y="15943000"/>
                <a:ext cx="897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grey</a:t>
                </a:r>
                <a:endParaRPr lang="en-US" sz="2000" baseline="30000" dirty="0">
                  <a:solidFill>
                    <a:srgbClr val="FF66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-3196585" y="9237080"/>
              <a:ext cx="1687935" cy="468042"/>
              <a:chOff x="1969120" y="16399221"/>
              <a:chExt cx="1687935" cy="4680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969120" y="16399221"/>
                <a:ext cx="1543357" cy="46804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9ED6645-ABBE-4EBB-92E9-FC8488CCFFCF}"/>
                  </a:ext>
                </a:extLst>
              </p:cNvPr>
              <p:cNvSpPr txBox="1"/>
              <p:nvPr/>
            </p:nvSpPr>
            <p:spPr>
              <a:xfrm>
                <a:off x="1974589" y="16427958"/>
                <a:ext cx="16824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weathered</a:t>
                </a:r>
                <a:endParaRPr lang="en-US" sz="2000" baseline="30000" dirty="0">
                  <a:solidFill>
                    <a:srgbClr val="FF66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-3827661" y="8481986"/>
              <a:ext cx="869699" cy="38730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-4015559" y="8481986"/>
              <a:ext cx="187898" cy="83056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2" idx="1"/>
            </p:cNvCxnSpPr>
            <p:nvPr/>
          </p:nvCxnSpPr>
          <p:spPr>
            <a:xfrm>
              <a:off x="-3827661" y="8481986"/>
              <a:ext cx="631076" cy="98911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6" idx="1"/>
            </p:cNvCxnSpPr>
            <p:nvPr/>
          </p:nvCxnSpPr>
          <p:spPr>
            <a:xfrm>
              <a:off x="-3827661" y="8481986"/>
              <a:ext cx="389070" cy="159938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857981" y="2809170"/>
            <a:ext cx="3133128" cy="1651810"/>
            <a:chOff x="3844581" y="14327920"/>
            <a:chExt cx="4581083" cy="24151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r="47441"/>
            <a:stretch/>
          </p:blipFill>
          <p:spPr>
            <a:xfrm>
              <a:off x="3844581" y="14327920"/>
              <a:ext cx="4581083" cy="24151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882983" y="15697200"/>
              <a:ext cx="2746417" cy="1009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7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Bottom-up and top-down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6045" y="1268706"/>
            <a:ext cx="5069305" cy="1603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Bottom-up process: </a:t>
            </a:r>
            <a:r>
              <a:rPr lang="en-US" sz="2400" dirty="0" smtClean="0"/>
              <a:t>Extract all objects and other salient regions from the image (independent of the question / partially-completed caption)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A9F4C7-98AF-4741-8C4D-5B4EE950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999" y="1320621"/>
            <a:ext cx="1044794" cy="160352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46045" y="3158509"/>
            <a:ext cx="5069305" cy="1261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Top-down process: </a:t>
            </a:r>
            <a:r>
              <a:rPr lang="en-US" sz="2400" dirty="0" smtClean="0"/>
              <a:t>Given task context, weight the attention candidates (i.e., use existing VQA / captioning models)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0" y="3223364"/>
            <a:ext cx="2623795" cy="1196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50854" y="1843930"/>
                <a:ext cx="4557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854" y="1843930"/>
                <a:ext cx="45570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3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‘Up-Down’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267" y="1369219"/>
            <a:ext cx="6333893" cy="3671888"/>
          </a:xfrm>
        </p:spPr>
        <p:txBody>
          <a:bodyPr>
            <a:normAutofit/>
          </a:bodyPr>
          <a:lstStyle/>
          <a:p>
            <a:r>
              <a:rPr lang="en-US" dirty="0" smtClean="0"/>
              <a:t>Unifies vision &amp; language tasks with object detection models</a:t>
            </a:r>
          </a:p>
          <a:p>
            <a:r>
              <a:rPr lang="en-US" dirty="0" smtClean="0"/>
              <a:t>Transfer learning by pre-training on object detection datasets</a:t>
            </a:r>
          </a:p>
          <a:p>
            <a:r>
              <a:rPr lang="en-US" dirty="0" smtClean="0"/>
              <a:t>Complementary to other models (just swap attention candidates)</a:t>
            </a:r>
          </a:p>
          <a:p>
            <a:r>
              <a:rPr lang="en-US" dirty="0" smtClean="0"/>
              <a:t>Can be fine-tuned</a:t>
            </a:r>
          </a:p>
          <a:p>
            <a:r>
              <a:rPr lang="en-US" dirty="0" smtClean="0"/>
              <a:t>More interpretable attention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A9F4C7-98AF-4741-8C4D-5B4EE9505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47" y="1268016"/>
            <a:ext cx="1903757" cy="29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3023" y="-137029"/>
            <a:ext cx="9145565" cy="5178136"/>
            <a:chOff x="-416775" y="479703"/>
            <a:chExt cx="11104954" cy="62875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C403F4-5393-4C9A-A22F-6DDE46C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622" y="4216948"/>
              <a:ext cx="8314754" cy="25502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5B66F8-E2D4-4DBD-AAB4-9ADBE317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622" y="1106758"/>
              <a:ext cx="8353168" cy="264088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5EB57E6-89BD-4108-AB99-025DAD78FAB8}"/>
                </a:ext>
              </a:extLst>
            </p:cNvPr>
            <p:cNvSpPr/>
            <p:nvPr/>
          </p:nvSpPr>
          <p:spPr>
            <a:xfrm>
              <a:off x="-416775" y="479703"/>
              <a:ext cx="11104954" cy="61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r-IN" sz="2000" dirty="0" err="1">
                  <a:latin typeface="Helvetica" charset="0"/>
                  <a:ea typeface="Helvetica" charset="0"/>
                  <a:cs typeface="Helvetica" charset="0"/>
                </a:rPr>
                <a:t>ResNet</a:t>
              </a:r>
              <a:r>
                <a:rPr lang="mr-IN" sz="2000" dirty="0">
                  <a:latin typeface="Helvetica" charset="0"/>
                  <a:ea typeface="Helvetica" charset="0"/>
                  <a:cs typeface="Helvetica" charset="0"/>
                </a:rPr>
                <a:t> (10×10</a:t>
              </a:r>
              <a:r>
                <a:rPr lang="mr-IN" sz="2000" dirty="0" smtClean="0">
                  <a:latin typeface="Helvetica" charset="0"/>
                  <a:ea typeface="Helvetica" charset="0"/>
                  <a:cs typeface="Helvetica" charset="0"/>
                </a:rPr>
                <a:t>)</a:t>
              </a:r>
              <a:r>
                <a:rPr lang="en-US" sz="2000" dirty="0" smtClean="0">
                  <a:latin typeface="Helvetica" charset="0"/>
                  <a:ea typeface="Helvetica" charset="0"/>
                  <a:cs typeface="Helvetica" charset="0"/>
                </a:rPr>
                <a:t>: 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 </a:t>
              </a:r>
              <a:r>
                <a:rPr lang="en-US" sz="2000" dirty="0">
                  <a:latin typeface="Courier" charset="0"/>
                  <a:ea typeface="Courier" charset="0"/>
                  <a:cs typeface="Courier" charset="0"/>
                </a:rPr>
                <a:t>A man sitting on a </a:t>
              </a:r>
              <a:r>
                <a:rPr lang="en-US" sz="2000" strike="sngStrike" dirty="0" smtClean="0">
                  <a:solidFill>
                    <a:srgbClr val="C00000"/>
                  </a:solidFill>
                  <a:latin typeface="Courier" charset="0"/>
                  <a:ea typeface="Courier" charset="0"/>
                  <a:cs typeface="Courier" charset="0"/>
                </a:rPr>
                <a:t>toilet</a:t>
              </a:r>
              <a:r>
                <a:rPr lang="en-US" sz="2000" dirty="0" smtClean="0">
                  <a:latin typeface="Courier" charset="0"/>
                  <a:ea typeface="Courier" charset="0"/>
                  <a:cs typeface="Courier" charset="0"/>
                </a:rPr>
                <a:t> </a:t>
              </a:r>
              <a:r>
                <a:rPr lang="en-US" sz="2000" dirty="0">
                  <a:latin typeface="Courier" charset="0"/>
                  <a:ea typeface="Courier" charset="0"/>
                  <a:cs typeface="Courier" charset="0"/>
                </a:rPr>
                <a:t>in a bathroom.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5291C17-FC13-4757-BF60-7C10F05766F9}"/>
                </a:ext>
              </a:extLst>
            </p:cNvPr>
            <p:cNvSpPr/>
            <p:nvPr/>
          </p:nvSpPr>
          <p:spPr>
            <a:xfrm>
              <a:off x="-416774" y="3589893"/>
              <a:ext cx="10222934" cy="61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Helvetica" charset="0"/>
                  <a:ea typeface="Helvetica" charset="0"/>
                  <a:cs typeface="Helvetica" charset="0"/>
                </a:rPr>
                <a:t>Up-Down </a:t>
              </a:r>
              <a:r>
                <a:rPr lang="en-US" sz="2000" smtClean="0">
                  <a:latin typeface="Helvetica" charset="0"/>
                  <a:ea typeface="Helvetica" charset="0"/>
                  <a:cs typeface="Helvetica" charset="0"/>
                </a:rPr>
                <a:t>(Ours): 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 </a:t>
              </a:r>
              <a:r>
                <a:rPr lang="en-US" sz="2000" dirty="0">
                  <a:latin typeface="Courier" charset="0"/>
                  <a:ea typeface="Courier" charset="0"/>
                  <a:cs typeface="Courier" charset="0"/>
                </a:rPr>
                <a:t>A man sitting on a </a:t>
              </a:r>
              <a:r>
                <a:rPr lang="en-US" sz="2000" dirty="0" smtClean="0">
                  <a:solidFill>
                    <a:srgbClr val="C00000"/>
                  </a:solidFill>
                  <a:latin typeface="Courier" charset="0"/>
                  <a:ea typeface="Courier" charset="0"/>
                  <a:cs typeface="Courier" charset="0"/>
                </a:rPr>
                <a:t>couch</a:t>
              </a:r>
              <a:r>
                <a:rPr lang="en-US" sz="2000" dirty="0" smtClean="0">
                  <a:latin typeface="Courier" charset="0"/>
                  <a:ea typeface="Courier" charset="0"/>
                  <a:cs typeface="Courier" charset="0"/>
                </a:rPr>
                <a:t> </a:t>
              </a:r>
              <a:r>
                <a:rPr lang="en-US" sz="2000" dirty="0">
                  <a:latin typeface="Courier" charset="0"/>
                  <a:ea typeface="Courier" charset="0"/>
                  <a:cs typeface="Courier" charset="0"/>
                </a:rPr>
                <a:t>in a bathroom.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1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3" y="1914205"/>
            <a:ext cx="7226300" cy="2730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74893" y="1268016"/>
            <a:ext cx="3478716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Q: What room are they in?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2477" y="1268016"/>
            <a:ext cx="3478716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A: </a:t>
            </a:r>
            <a:r>
              <a:rPr lang="en-US" sz="2000" b="1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4754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examples - counting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1" y="1741019"/>
            <a:ext cx="7226300" cy="2730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58850" y="1094830"/>
            <a:ext cx="3478716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Q: How many oranges are on pedestals?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06434" y="1094830"/>
            <a:ext cx="3478716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A: </a:t>
            </a:r>
            <a:r>
              <a:rPr lang="en-US" sz="2000" b="1" strike="sngStrike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3582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examples -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951127"/>
            <a:ext cx="7226300" cy="24511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58850" y="1079071"/>
            <a:ext cx="3619419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Q: What is the name of the realty company?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7137" y="1079071"/>
            <a:ext cx="3478716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A: </a:t>
            </a:r>
            <a:r>
              <a:rPr lang="en-US" sz="2000" b="1" strike="sngStrike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6014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 Captions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19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64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en-US" sz="2400" b="1" baseline="30000" dirty="0">
                <a:solidFill>
                  <a:srgbClr val="C00000"/>
                </a:solidFill>
              </a:rPr>
              <a:t>st</a:t>
            </a:r>
            <a:r>
              <a:rPr lang="en-US" sz="2400" b="1" dirty="0">
                <a:solidFill>
                  <a:srgbClr val="C00000"/>
                </a:solidFill>
              </a:rPr>
              <a:t> COCO Captions leaderboard </a:t>
            </a:r>
            <a:r>
              <a:rPr lang="en-US" sz="2400" dirty="0"/>
              <a:t>(July 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889752"/>
                  </p:ext>
                </p:extLst>
              </p:nvPr>
            </p:nvGraphicFramePr>
            <p:xfrm>
              <a:off x="440822" y="2502749"/>
              <a:ext cx="7755632" cy="1278501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2527681"/>
                    <a:gridCol w="1377909"/>
                    <a:gridCol w="1377909"/>
                    <a:gridCol w="1312294"/>
                    <a:gridCol w="1159839"/>
                  </a:tblGrid>
                  <a:tr h="426167">
                    <a:tc>
                      <a:txBody>
                        <a:bodyPr/>
                        <a:lstStyle/>
                        <a:p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BLEU-4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METEOR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err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CIDEr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SPICE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26167">
                    <a:tc>
                      <a:txBody>
                        <a:bodyPr/>
                        <a:lstStyle/>
                        <a:p>
                          <a:r>
                            <a:rPr lang="en-US" sz="2000" b="0" i="0" kern="1200" dirty="0" err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ResNet</a:t>
                          </a:r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 (10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kern="12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10)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34.0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26.5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111.1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20.2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26167">
                    <a:tc>
                      <a:txBody>
                        <a:bodyPr/>
                        <a:lstStyle/>
                        <a:p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Up-Down (Ours)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36.3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27.7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120.1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21.4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889752"/>
                  </p:ext>
                </p:extLst>
              </p:nvPr>
            </p:nvGraphicFramePr>
            <p:xfrm>
              <a:off x="440822" y="2502749"/>
              <a:ext cx="7755632" cy="1278501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2527681"/>
                    <a:gridCol w="1377909"/>
                    <a:gridCol w="1377909"/>
                    <a:gridCol w="1312294"/>
                    <a:gridCol w="1159839"/>
                  </a:tblGrid>
                  <a:tr h="426167">
                    <a:tc>
                      <a:txBody>
                        <a:bodyPr/>
                        <a:lstStyle/>
                        <a:p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BLEU-4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METEOR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err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CIDEr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SPICE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261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5634" r="-206988" b="-115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34.0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26.5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111.1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20.2</a:t>
                          </a:r>
                          <a:endParaRPr lang="en-US" sz="20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26167">
                    <a:tc>
                      <a:txBody>
                        <a:bodyPr/>
                        <a:lstStyle/>
                        <a:p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Up-Down (Ours)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36.3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27.7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120.1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21.4</a:t>
                          </a:r>
                          <a:endParaRPr lang="en-US" sz="20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3" name="Group 12"/>
          <p:cNvGrpSpPr/>
          <p:nvPr/>
        </p:nvGrpSpPr>
        <p:grpSpPr>
          <a:xfrm>
            <a:off x="8025975" y="3031842"/>
            <a:ext cx="1139170" cy="923259"/>
            <a:chOff x="23182552" y="17373600"/>
            <a:chExt cx="1139170" cy="923259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3339608" y="17480741"/>
              <a:ext cx="982114" cy="8161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 dirty="0" smtClean="0">
                  <a:solidFill>
                    <a:srgbClr val="C00000"/>
                  </a:solidFill>
                  <a:latin typeface="Cambria Math" charset="0"/>
                </a:rPr>
                <a:t>+6%</a:t>
              </a:r>
              <a:endParaRPr lang="en-US" sz="2400" b="1" dirty="0">
                <a:solidFill>
                  <a:srgbClr val="C00000"/>
                </a:solidFill>
                <a:latin typeface="Cambria Math" charset="0"/>
              </a:endParaRPr>
            </a:p>
          </p:txBody>
        </p:sp>
        <p:sp>
          <p:nvSpPr>
            <p:cNvPr id="15" name="Right Brace 14"/>
            <p:cNvSpPr/>
            <p:nvPr/>
          </p:nvSpPr>
          <p:spPr>
            <a:xfrm>
              <a:off x="23182552" y="17373600"/>
              <a:ext cx="210848" cy="695208"/>
            </a:xfrm>
            <a:prstGeom prst="rightBrac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9ED6645-ABBE-4EBB-92E9-FC8488CCFFCF}"/>
              </a:ext>
            </a:extLst>
          </p:cNvPr>
          <p:cNvSpPr txBox="1"/>
          <p:nvPr/>
        </p:nvSpPr>
        <p:spPr>
          <a:xfrm>
            <a:off x="400453" y="2035605"/>
            <a:ext cx="753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COCO Captions “</a:t>
            </a:r>
            <a:r>
              <a:rPr lang="en-US" sz="2400" dirty="0" err="1" smtClean="0">
                <a:latin typeface="Cambria Math" charset="0"/>
                <a:ea typeface="Cambria Math" charset="0"/>
                <a:cs typeface="Cambria Math" charset="0"/>
              </a:rPr>
              <a:t>Karpathy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” test set (single-model):</a:t>
            </a:r>
            <a:endParaRPr lang="en-US" sz="2400" baseline="30000" dirty="0">
              <a:solidFill>
                <a:srgbClr val="FF66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2954845" y="2776530"/>
            <a:ext cx="5593979" cy="65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2</a:t>
            </a:r>
            <a:r>
              <a:rPr lang="en-US" sz="2400" dirty="0" smtClean="0"/>
              <a:t>. Vision-and-language navigation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846" y="1506982"/>
            <a:ext cx="5409079" cy="658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1. Bottom-up and top-down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63260" y="1112042"/>
            <a:ext cx="1663686" cy="1251000"/>
            <a:chOff x="1537447" y="0"/>
            <a:chExt cx="6840263" cy="5143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447" y="0"/>
              <a:ext cx="3351312" cy="5143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98" y="0"/>
              <a:ext cx="3351312" cy="51435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60" y="3809494"/>
            <a:ext cx="1639119" cy="109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577"/>
          <a:stretch/>
        </p:blipFill>
        <p:spPr>
          <a:xfrm>
            <a:off x="1163260" y="2500223"/>
            <a:ext cx="1639119" cy="110295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954845" y="4027101"/>
            <a:ext cx="5409079" cy="658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3. Image captioning ‘in the wild’</a:t>
            </a:r>
          </a:p>
        </p:txBody>
      </p:sp>
    </p:spTree>
    <p:extLst>
      <p:ext uri="{BB962C8B-B14F-4D97-AF65-F5344CB8AC3E}">
        <p14:creationId xmlns:p14="http://schemas.microsoft.com/office/powerpoint/2010/main" val="7295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8098255" cy="1143654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en-US" sz="2400" b="1" baseline="30000" dirty="0">
                <a:solidFill>
                  <a:srgbClr val="C00000"/>
                </a:solidFill>
              </a:rPr>
              <a:t>st</a:t>
            </a:r>
            <a:r>
              <a:rPr lang="en-US" sz="2400" b="1" dirty="0">
                <a:solidFill>
                  <a:srgbClr val="C00000"/>
                </a:solidFill>
              </a:rPr>
              <a:t> 2017 VQA Challenge </a:t>
            </a:r>
            <a:r>
              <a:rPr lang="en-US" sz="2400" dirty="0"/>
              <a:t>(June 2017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Up-Down approach now incorporated into many other models </a:t>
            </a:r>
            <a:r>
              <a:rPr lang="en-US" sz="2400" dirty="0" smtClean="0"/>
              <a:t>(including the top three </a:t>
            </a:r>
            <a:r>
              <a:rPr lang="en-US" sz="2400" dirty="0"/>
              <a:t>2018 </a:t>
            </a:r>
            <a:r>
              <a:rPr lang="en-US" sz="2400" dirty="0" smtClean="0"/>
              <a:t>Challenge </a:t>
            </a:r>
            <a:r>
              <a:rPr lang="en-US" sz="2400" dirty="0"/>
              <a:t>entries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0036254"/>
                  </p:ext>
                </p:extLst>
              </p:nvPr>
            </p:nvGraphicFramePr>
            <p:xfrm>
              <a:off x="452912" y="2978053"/>
              <a:ext cx="7758385" cy="1828800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2528578"/>
                    <a:gridCol w="1378398"/>
                    <a:gridCol w="1378398"/>
                    <a:gridCol w="1312760"/>
                    <a:gridCol w="1160251"/>
                  </a:tblGrid>
                  <a:tr h="348604">
                    <a:tc>
                      <a:txBody>
                        <a:bodyPr/>
                        <a:lstStyle/>
                        <a:p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Yes/No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Number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Other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Overall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8604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 err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ResNet</a:t>
                          </a:r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kern="12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1)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76.0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46.8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56.3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8604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ResNet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kern="12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4×</m:t>
                              </m:r>
                            </m:oMath>
                          </a14:m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14)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76.6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36.2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49.5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57.9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8604">
                    <a:tc>
                      <a:txBody>
                        <a:bodyPr/>
                        <a:lstStyle/>
                        <a:p>
                          <a:pPr marL="0" marR="0" indent="0" algn="l" defTabSz="14742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ResNet (7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kern="12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×7</m:t>
                              </m:r>
                            </m:oMath>
                          </a14:m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)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77.6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37.7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51.5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59.4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8604">
                    <a:tc>
                      <a:txBody>
                        <a:bodyPr/>
                        <a:lstStyle/>
                        <a:p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Up-Down (Ours)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80.3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42.8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55.8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63.2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0036254"/>
                  </p:ext>
                </p:extLst>
              </p:nvPr>
            </p:nvGraphicFramePr>
            <p:xfrm>
              <a:off x="452912" y="2978053"/>
              <a:ext cx="7758385" cy="1828800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2528578"/>
                    <a:gridCol w="1378398"/>
                    <a:gridCol w="1378398"/>
                    <a:gridCol w="1312760"/>
                    <a:gridCol w="1160251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Yes/No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Number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Other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Overall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10000" r="-207229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76.0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46.8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56.3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06557" r="-207229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76.6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36.2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49.5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57.9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311667" r="-207229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77.6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37.7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51.5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59.4</a:t>
                          </a:r>
                          <a:endParaRPr lang="en-US" sz="1800" b="0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Up-Down (Ours)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80.3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42.8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55.8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a:t>63.2</a:t>
                          </a:r>
                          <a:endParaRPr lang="en-US" sz="1800" b="1" i="0" kern="1200" dirty="0">
                            <a:solidFill>
                              <a:schemeClr val="tx1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7" name="Group 6"/>
          <p:cNvGrpSpPr/>
          <p:nvPr/>
        </p:nvGrpSpPr>
        <p:grpSpPr>
          <a:xfrm>
            <a:off x="7967829" y="4117848"/>
            <a:ext cx="1095042" cy="923259"/>
            <a:chOff x="23182552" y="17373600"/>
            <a:chExt cx="1139170" cy="923259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3339608" y="17480741"/>
              <a:ext cx="982114" cy="8161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 dirty="0" smtClean="0">
                  <a:solidFill>
                    <a:srgbClr val="C00000"/>
                  </a:solidFill>
                  <a:latin typeface="Cambria Math" charset="0"/>
                </a:rPr>
                <a:t>+6%</a:t>
              </a: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23182552" y="17373600"/>
              <a:ext cx="210848" cy="695208"/>
            </a:xfrm>
            <a:prstGeom prst="rightBrac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ED6645-ABBE-4EBB-92E9-FC8488CCFFCF}"/>
              </a:ext>
            </a:extLst>
          </p:cNvPr>
          <p:cNvSpPr txBox="1"/>
          <p:nvPr/>
        </p:nvSpPr>
        <p:spPr>
          <a:xfrm>
            <a:off x="452912" y="2543744"/>
            <a:ext cx="699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 charset="0"/>
                <a:ea typeface="Cambria Math" charset="0"/>
                <a:cs typeface="Cambria Math" charset="0"/>
              </a:rPr>
              <a:t>VQA v2 </a:t>
            </a:r>
            <a:r>
              <a:rPr lang="en-US" sz="2000" dirty="0" err="1" smtClean="0">
                <a:latin typeface="Cambria Math" charset="0"/>
                <a:ea typeface="Cambria Math" charset="0"/>
                <a:cs typeface="Cambria Math" charset="0"/>
              </a:rPr>
              <a:t>val</a:t>
            </a:r>
            <a:r>
              <a:rPr lang="en-US" sz="2000" dirty="0" smtClean="0">
                <a:latin typeface="Cambria Math" charset="0"/>
                <a:ea typeface="Cambria Math" charset="0"/>
                <a:cs typeface="Cambria Math" charset="0"/>
              </a:rPr>
              <a:t> set (single-model):</a:t>
            </a:r>
            <a:endParaRPr lang="en-US" sz="2000" baseline="30000" dirty="0">
              <a:solidFill>
                <a:srgbClr val="FF66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2954845" y="2776530"/>
            <a:ext cx="5593979" cy="65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. Vision-and-language navigation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846" y="1506982"/>
            <a:ext cx="5409079" cy="658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1. Bottom-up and top-down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63260" y="1112042"/>
            <a:ext cx="1663686" cy="1251000"/>
            <a:chOff x="1537447" y="0"/>
            <a:chExt cx="6840263" cy="5143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447" y="0"/>
              <a:ext cx="3351312" cy="5143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98" y="0"/>
              <a:ext cx="3351312" cy="51435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60" y="3809494"/>
            <a:ext cx="1639119" cy="109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577"/>
          <a:stretch/>
        </p:blipFill>
        <p:spPr>
          <a:xfrm>
            <a:off x="1163260" y="2500223"/>
            <a:ext cx="1639119" cy="110295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954845" y="4027101"/>
            <a:ext cx="5409079" cy="658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3. Image captioning ‘in the wild’</a:t>
            </a:r>
          </a:p>
        </p:txBody>
      </p:sp>
    </p:spTree>
    <p:extLst>
      <p:ext uri="{BB962C8B-B14F-4D97-AF65-F5344CB8AC3E}">
        <p14:creationId xmlns:p14="http://schemas.microsoft.com/office/powerpoint/2010/main" val="12066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vision &amp; language to </a:t>
            </a:r>
            <a:r>
              <a:rPr lang="en-US" dirty="0" smtClean="0">
                <a:solidFill>
                  <a:srgbClr val="C00000"/>
                </a:solidFill>
              </a:rPr>
              <a:t>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226592" cy="1436506"/>
          </a:xfrm>
        </p:spPr>
        <p:txBody>
          <a:bodyPr>
            <a:norm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mbodied agents need environments to explore </a:t>
            </a:r>
          </a:p>
          <a:p>
            <a:r>
              <a:rPr lang="en-US" sz="2400" dirty="0" smtClean="0"/>
              <a:t>Enabling trend: recent </a:t>
            </a:r>
            <a:r>
              <a:rPr lang="en-US" sz="2400" dirty="0"/>
              <a:t>availability of 3D </a:t>
            </a:r>
            <a:r>
              <a:rPr lang="en-US" sz="2400" dirty="0" smtClean="0"/>
              <a:t>reconstructions </a:t>
            </a:r>
            <a:r>
              <a:rPr lang="en-US" sz="2400" dirty="0"/>
              <a:t>at large scale </a:t>
            </a:r>
            <a:r>
              <a:rPr lang="en-US" sz="2400" dirty="0" smtClean="0"/>
              <a:t>= Flickr for embodied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2" y="2628220"/>
            <a:ext cx="5509968" cy="213904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8650" y="4868998"/>
            <a:ext cx="6806471" cy="63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https://</a:t>
            </a:r>
            <a:r>
              <a:rPr lang="en-US" sz="1600" dirty="0" err="1" smtClean="0"/>
              <a:t>matterport.com</a:t>
            </a:r>
            <a:r>
              <a:rPr lang="en-US" sz="1600" dirty="0" smtClean="0"/>
              <a:t>/gallery/</a:t>
            </a:r>
          </a:p>
          <a:p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62662" y="3479219"/>
            <a:ext cx="2052688" cy="512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700K+ </a:t>
            </a:r>
            <a:r>
              <a:rPr lang="en-US" sz="2400" dirty="0" err="1" smtClean="0">
                <a:solidFill>
                  <a:srgbClr val="C00000"/>
                </a:solidFill>
              </a:rPr>
              <a:t>envs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Matterport3D Simulator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4" b="-2"/>
          <a:stretch/>
        </p:blipFill>
        <p:spPr>
          <a:xfrm>
            <a:off x="0" y="3279650"/>
            <a:ext cx="9144000" cy="1867424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453715" y="1368610"/>
            <a:ext cx="8236570" cy="2744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Simulator for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embodied visual agents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based on Matterport3D dataset (Chang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et al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. 2017)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Contains 10,800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panoramic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images / 90 buildings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igh visual diversity </a:t>
            </a:r>
          </a:p>
          <a:p>
            <a:endParaRPr lang="en-US" sz="2400" dirty="0" smtClean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011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199263"/>
            <a:ext cx="8542020" cy="4944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4456306" cy="994172"/>
          </a:xfrm>
          <a:solidFill>
            <a:schemeClr val="bg1">
              <a:alpha val="84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Matterport3D Simulator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765502" y="273844"/>
            <a:ext cx="4513766" cy="2792741"/>
            <a:chOff x="2765502" y="273844"/>
            <a:chExt cx="4513766" cy="27927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068" y="273844"/>
              <a:ext cx="3251200" cy="1625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2765502" y="273845"/>
              <a:ext cx="1262566" cy="27927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765502" y="1899444"/>
              <a:ext cx="1262566" cy="116714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765502" y="1899444"/>
              <a:ext cx="4513766" cy="116714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/>
          <p:cNvSpPr/>
          <p:nvPr/>
        </p:nvSpPr>
        <p:spPr>
          <a:xfrm>
            <a:off x="2743200" y="2999683"/>
            <a:ext cx="100361" cy="10036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ontent Placeholder 7"/>
          <p:cNvSpPr>
            <a:spLocks noGrp="1"/>
          </p:cNvSpPr>
          <p:nvPr>
            <p:ph idx="1"/>
          </p:nvPr>
        </p:nvSpPr>
        <p:spPr>
          <a:xfrm>
            <a:off x="168985" y="3743420"/>
            <a:ext cx="2687818" cy="1170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Feasible trajectories determined by navigation graph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33029" y="2613114"/>
            <a:ext cx="1460352" cy="1155800"/>
            <a:chOff x="1333029" y="2613114"/>
            <a:chExt cx="1460352" cy="1155800"/>
          </a:xfrm>
        </p:grpSpPr>
        <p:grpSp>
          <p:nvGrpSpPr>
            <p:cNvPr id="54" name="Group 53"/>
            <p:cNvGrpSpPr/>
            <p:nvPr/>
          </p:nvGrpSpPr>
          <p:grpSpPr>
            <a:xfrm>
              <a:off x="1462726" y="2613114"/>
              <a:ext cx="1330655" cy="689046"/>
              <a:chOff x="1460818" y="2613114"/>
              <a:chExt cx="1311084" cy="54639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460818" y="2613114"/>
                <a:ext cx="1222907" cy="546398"/>
                <a:chOff x="1460818" y="2613114"/>
                <a:chExt cx="1222907" cy="546398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2583364" y="2650285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312019" y="2613114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062976" y="2631693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891997" y="2806394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732164" y="3059151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460818" y="3033135"/>
                  <a:ext cx="100361" cy="10036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1510998" y="2642699"/>
                <a:ext cx="1260904" cy="469172"/>
                <a:chOff x="1538877" y="1382148"/>
                <a:chExt cx="1260904" cy="469172"/>
              </a:xfrm>
            </p:grpSpPr>
            <p:cxnSp>
              <p:nvCxnSpPr>
                <p:cNvPr id="36" name="Straight Connector 35"/>
                <p:cNvCxnSpPr>
                  <a:endCxn id="21" idx="4"/>
                </p:cNvCxnSpPr>
                <p:nvPr/>
              </p:nvCxnSpPr>
              <p:spPr>
                <a:xfrm>
                  <a:off x="2653904" y="1428673"/>
                  <a:ext cx="145877" cy="310014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431854" y="1392244"/>
                  <a:ext cx="271345" cy="37171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2115102" y="1382148"/>
                  <a:ext cx="263741" cy="54061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1938633" y="1410830"/>
                  <a:ext cx="207811" cy="236123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1813948" y="1613545"/>
                  <a:ext cx="156122" cy="19286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538877" y="1806502"/>
                  <a:ext cx="302012" cy="44818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7" name="Straight Arrow Connector 56"/>
            <p:cNvCxnSpPr/>
            <p:nvPr/>
          </p:nvCxnSpPr>
          <p:spPr>
            <a:xfrm flipV="1">
              <a:off x="1333029" y="3279317"/>
              <a:ext cx="204627" cy="4895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09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Room-to-Room (R2R) Navigation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158511" cy="3263504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Vision-and-Language Navigation Task:</a:t>
            </a:r>
            <a:r>
              <a:rPr lang="en-US" sz="2200" dirty="0" smtClean="0"/>
              <a:t> Given </a:t>
            </a:r>
            <a:r>
              <a:rPr lang="en-US" sz="2200" dirty="0"/>
              <a:t>a</a:t>
            </a:r>
            <a:r>
              <a:rPr lang="en-US" sz="2200" dirty="0" smtClean="0"/>
              <a:t> natural language navigation instruction, navigate through the environment to find the goal location</a:t>
            </a:r>
          </a:p>
          <a:p>
            <a:r>
              <a:rPr lang="en-US" sz="2200" b="1" dirty="0" smtClean="0"/>
              <a:t>Dataset Statistics: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21,567 navigation instructions </a:t>
            </a:r>
            <a:r>
              <a:rPr lang="en-US" sz="2200" dirty="0" smtClean="0"/>
              <a:t>collected using AMT. </a:t>
            </a:r>
            <a:r>
              <a:rPr lang="en-US" sz="2200" dirty="0" smtClean="0">
                <a:solidFill>
                  <a:srgbClr val="C00000"/>
                </a:solidFill>
              </a:rPr>
              <a:t>More data on the way!</a:t>
            </a:r>
            <a:endParaRPr lang="en-US" sz="2200" dirty="0" smtClean="0"/>
          </a:p>
          <a:p>
            <a:r>
              <a:rPr lang="en-US" sz="2200" b="1" dirty="0" smtClean="0"/>
              <a:t>Clear Evaluation Protocol:</a:t>
            </a:r>
          </a:p>
          <a:p>
            <a:pPr lvl="1"/>
            <a:r>
              <a:rPr lang="en-US" sz="2200" dirty="0" smtClean="0"/>
              <a:t>Single </a:t>
            </a:r>
            <a:r>
              <a:rPr lang="en-US" sz="2200" dirty="0"/>
              <a:t>test </a:t>
            </a:r>
            <a:r>
              <a:rPr lang="en-US" sz="2200" dirty="0" smtClean="0"/>
              <a:t>run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Agent must choose to stop</a:t>
            </a:r>
          </a:p>
          <a:p>
            <a:pPr lvl="1"/>
            <a:r>
              <a:rPr lang="en-US" sz="2200" dirty="0" smtClean="0"/>
              <a:t>Success measured if stopped within 3m of the goal location</a:t>
            </a:r>
            <a:endParaRPr lang="en-US" sz="2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60810" y="4728170"/>
            <a:ext cx="6222380" cy="41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Project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url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000" u="sng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https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://</a:t>
            </a:r>
            <a:r>
              <a:rPr lang="en-US" sz="2000" u="sng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bringmeaspoon.org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endParaRPr lang="en-US" sz="2000" u="sng" dirty="0" smtClean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8" y="14331"/>
            <a:ext cx="5659773" cy="51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Challenging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9"/>
            <a:ext cx="8125057" cy="47585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Test set comprised of </a:t>
            </a:r>
            <a:r>
              <a:rPr lang="en-US" sz="2400" dirty="0" smtClean="0">
                <a:solidFill>
                  <a:srgbClr val="C00000"/>
                </a:solidFill>
              </a:rPr>
              <a:t>previously unseen buildings</a:t>
            </a:r>
            <a:r>
              <a:rPr lang="en-US" sz="2400" dirty="0" smtClean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26919" y="2398789"/>
            <a:ext cx="1946819" cy="2250097"/>
            <a:chOff x="3690023" y="2681427"/>
            <a:chExt cx="1946819" cy="22500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7612" y="2681427"/>
              <a:ext cx="1418101" cy="1505679"/>
            </a:xfrm>
            <a:prstGeom prst="rect">
              <a:avLst/>
            </a:prstGeom>
          </p:spPr>
        </p:pic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3690023" y="4187106"/>
              <a:ext cx="1946819" cy="7444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latin typeface="Courier" charset="0"/>
                  <a:ea typeface="Courier" charset="0"/>
                  <a:cs typeface="Courier" charset="0"/>
                </a:rPr>
                <a:t>Squiggle painting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73738" y="2530362"/>
            <a:ext cx="2257812" cy="2067953"/>
            <a:chOff x="6457950" y="2434326"/>
            <a:chExt cx="2257812" cy="20679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950" y="2434326"/>
              <a:ext cx="2212187" cy="1706687"/>
            </a:xfrm>
            <a:prstGeom prst="rect">
              <a:avLst/>
            </a:prstGeom>
          </p:spPr>
        </p:pic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6545766" y="4141013"/>
              <a:ext cx="2169996" cy="3612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latin typeface="Courier" charset="0"/>
                  <a:ea typeface="Courier" charset="0"/>
                  <a:cs typeface="Courier" charset="0"/>
                </a:rPr>
                <a:t>mannequins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7997" y="2738763"/>
            <a:ext cx="2737714" cy="2008415"/>
            <a:chOff x="628650" y="2877015"/>
            <a:chExt cx="2718475" cy="20084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2877015"/>
              <a:ext cx="2718475" cy="1475872"/>
            </a:xfrm>
            <a:prstGeom prst="rect">
              <a:avLst/>
            </a:prstGeom>
          </p:spPr>
        </p:pic>
        <p:sp>
          <p:nvSpPr>
            <p:cNvPr id="12" name="Content Placeholder 5"/>
            <p:cNvSpPr txBox="1">
              <a:spLocks/>
            </p:cNvSpPr>
            <p:nvPr/>
          </p:nvSpPr>
          <p:spPr>
            <a:xfrm>
              <a:off x="829418" y="4393720"/>
              <a:ext cx="2479847" cy="4917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latin typeface="Courier" charset="0"/>
                  <a:ea typeface="Courier" charset="0"/>
                  <a:cs typeface="Courier" charset="0"/>
                </a:rPr>
                <a:t>hieroglyphs</a:t>
              </a: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628649" y="1821730"/>
            <a:ext cx="8314628" cy="93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Requires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open-set recognition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of new visual concepts and new vocabulary.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0810" y="4728170"/>
            <a:ext cx="6222380" cy="41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Project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url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000" u="sng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https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://</a:t>
            </a:r>
            <a:r>
              <a:rPr lang="en-US" sz="2000" u="sng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bringmeaspoon.org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endParaRPr lang="en-US" sz="2000" u="sng" dirty="0" smtClean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rate (&lt; 3m navigation error)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997337" y="1181095"/>
          <a:ext cx="7149326" cy="349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1460810" y="4728170"/>
            <a:ext cx="6222380" cy="41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Project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url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000" u="sng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https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://</a:t>
            </a:r>
            <a:r>
              <a:rPr lang="en-US" sz="2000" u="sng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bringmeaspoon.org</a:t>
            </a:r>
            <a:r>
              <a:rPr lang="en-US" sz="2000" u="sng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endParaRPr lang="en-US" sz="2000" u="sng" dirty="0" smtClean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VLN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Test evaluation server up and running </a:t>
            </a:r>
            <a:r>
              <a:rPr lang="en-US" sz="2400" dirty="0"/>
              <a:t>on </a:t>
            </a:r>
            <a:r>
              <a:rPr lang="en-US" sz="2400" dirty="0" err="1"/>
              <a:t>EvalAI</a:t>
            </a:r>
            <a:r>
              <a:rPr lang="en-US" sz="24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5E91300-7461-774A-B191-AF3B0D443C2F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 descr="https://evalai.s3.amazonaws.com/media/logos/vl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04" y="103210"/>
            <a:ext cx="1973765" cy="110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42" y="1346917"/>
            <a:ext cx="1305325" cy="429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98243"/>
            <a:ext cx="7647515" cy="3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030575"/>
          </a:xfrm>
        </p:spPr>
        <p:txBody>
          <a:bodyPr/>
          <a:lstStyle/>
          <a:p>
            <a:r>
              <a:rPr lang="en-US" dirty="0" smtClean="0"/>
              <a:t>Vision and language tasks often require fine-grained visual processing, e.g. VQA: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2"/>
          <a:stretch/>
        </p:blipFill>
        <p:spPr>
          <a:xfrm>
            <a:off x="2887579" y="2265131"/>
            <a:ext cx="2935705" cy="246879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765330" y="2399794"/>
            <a:ext cx="2122249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Q: What is the man holding?</a:t>
            </a:r>
          </a:p>
        </p:txBody>
      </p:sp>
    </p:spTree>
    <p:extLst>
      <p:ext uri="{BB962C8B-B14F-4D97-AF65-F5344CB8AC3E}">
        <p14:creationId xmlns:p14="http://schemas.microsoft.com/office/powerpoint/2010/main" val="10069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2954845" y="2776530"/>
            <a:ext cx="5593979" cy="65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2</a:t>
            </a:r>
            <a:r>
              <a:rPr lang="en-US" sz="2400" dirty="0" smtClean="0"/>
              <a:t>. Vision-and-language navigation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846" y="1506982"/>
            <a:ext cx="5409079" cy="658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1. Bottom-up and top-down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30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63260" y="1112042"/>
            <a:ext cx="1663686" cy="1251000"/>
            <a:chOff x="1537447" y="0"/>
            <a:chExt cx="6840263" cy="5143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447" y="0"/>
              <a:ext cx="3351312" cy="5143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98" y="0"/>
              <a:ext cx="3351312" cy="51435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60" y="3809494"/>
            <a:ext cx="1639119" cy="109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577"/>
          <a:stretch/>
        </p:blipFill>
        <p:spPr>
          <a:xfrm>
            <a:off x="1163260" y="2500223"/>
            <a:ext cx="1639119" cy="110295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954845" y="4027101"/>
            <a:ext cx="5409079" cy="658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3. Image captioning ‘in the wild’</a:t>
            </a:r>
          </a:p>
        </p:txBody>
      </p:sp>
    </p:spTree>
    <p:extLst>
      <p:ext uri="{BB962C8B-B14F-4D97-AF65-F5344CB8AC3E}">
        <p14:creationId xmlns:p14="http://schemas.microsoft.com/office/powerpoint/2010/main" val="11573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forget the family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31</a:t>
            </a:fld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884532" y="1125348"/>
            <a:ext cx="3705726" cy="1210206"/>
            <a:chOff x="2884532" y="1125348"/>
            <a:chExt cx="3705726" cy="1210206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2884532" y="1734499"/>
              <a:ext cx="3705726" cy="3815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 smtClean="0">
                  <a:solidFill>
                    <a:srgbClr val="C00000"/>
                  </a:solidFill>
                </a:rPr>
                <a:t>91 objects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725" y="1125348"/>
              <a:ext cx="2691340" cy="609151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stCxn id="6" idx="2"/>
              <a:endCxn id="5" idx="0"/>
            </p:cNvCxnSpPr>
            <p:nvPr/>
          </p:nvCxnSpPr>
          <p:spPr>
            <a:xfrm>
              <a:off x="4737395" y="2116061"/>
              <a:ext cx="0" cy="21949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-65460" y="3302602"/>
            <a:ext cx="9122544" cy="1899267"/>
            <a:chOff x="-65460" y="3302602"/>
            <a:chExt cx="9122544" cy="189926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460" y="4376369"/>
              <a:ext cx="3200400" cy="825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r="57195"/>
            <a:stretch/>
          </p:blipFill>
          <p:spPr>
            <a:xfrm>
              <a:off x="252952" y="3578401"/>
              <a:ext cx="1152024" cy="836411"/>
            </a:xfrm>
            <a:prstGeom prst="rect">
              <a:avLst/>
            </a:prstGeom>
          </p:spPr>
        </p:pic>
        <p:pic>
          <p:nvPicPr>
            <p:cNvPr id="11266" name="Picture 2" descr="https://visualgenome.org/static/images/front-page/logo_visual_genome_onl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927" y="4558013"/>
              <a:ext cx="3635991" cy="418499"/>
            </a:xfrm>
            <a:prstGeom prst="rect">
              <a:avLst/>
            </a:prstGeom>
            <a:solidFill>
              <a:srgbClr val="FF4E31"/>
            </a:solidFill>
          </p:spPr>
        </p:pic>
        <p:pic>
          <p:nvPicPr>
            <p:cNvPr id="11268" name="Picture 4" descr="https://guesswhat.ai/static/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100" y="3302602"/>
              <a:ext cx="2580196" cy="48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6773880" y="3824174"/>
              <a:ext cx="2283204" cy="11523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</a:lstStyle>
            <a:p>
              <a:r>
                <a:rPr lang="en-US" sz="2400" smtClean="0">
                  <a:latin typeface="+mn-lt"/>
                  <a:ea typeface="Adobe Caslon Pro" charset="0"/>
                  <a:cs typeface="Adobe Caslon Pro" charset="0"/>
                </a:rPr>
                <a:t>Google Referring Expressions</a:t>
              </a:r>
              <a:endParaRPr lang="en-US" sz="2400" dirty="0">
                <a:latin typeface="+mn-lt"/>
                <a:ea typeface="Adobe Caslon Pro" charset="0"/>
                <a:cs typeface="Adobe Caslon Pro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16712" y="2335554"/>
            <a:ext cx="4857168" cy="2161237"/>
            <a:chOff x="1916712" y="2335554"/>
            <a:chExt cx="4857168" cy="2161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1725" y="2335554"/>
              <a:ext cx="2691339" cy="832573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884532" y="3196839"/>
              <a:ext cx="3705726" cy="3815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 smtClean="0"/>
                <a:t>328K total images</a:t>
              </a:r>
              <a:endParaRPr lang="en-US" sz="20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1916712" y="3400860"/>
              <a:ext cx="1195456" cy="45094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42911" y="3714407"/>
              <a:ext cx="1130969" cy="42223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737394" y="3782422"/>
              <a:ext cx="0" cy="59394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695720" y="3782422"/>
              <a:ext cx="1100939" cy="71436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089323" y="3323344"/>
              <a:ext cx="311777" cy="8380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0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in image captioning</a:t>
            </a:r>
            <a:r>
              <a:rPr lang="en-US" baseline="30000" dirty="0"/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2106" y="1428436"/>
            <a:ext cx="3705726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A brown sheep standing in a field of grass.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79765" y="1428435"/>
            <a:ext cx="4200415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A group of people are playing a video game.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1026" name="Picture 2" descr="http://farm8.staticflickr.com/7191/6853633938_7c7266123a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96" y="2081487"/>
            <a:ext cx="3080867" cy="231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rm3.staticflickr.com/2720/4536775960_6393226253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1" y="2087711"/>
            <a:ext cx="3398231" cy="230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07831" y="4673759"/>
            <a:ext cx="7886700" cy="46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/>
              <a:t>5</a:t>
            </a:r>
            <a:r>
              <a:rPr lang="en-US" sz="2000" dirty="0" smtClean="0"/>
              <a:t>Anderson </a:t>
            </a:r>
            <a:r>
              <a:rPr lang="en-US" sz="2000" i="1" dirty="0" smtClean="0"/>
              <a:t>et al</a:t>
            </a:r>
            <a:r>
              <a:rPr lang="en-US" sz="2000" dirty="0" smtClean="0"/>
              <a:t>. CVPR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0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06905" y="1428436"/>
            <a:ext cx="3400926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Two hot dogs on a tray with a drink</a:t>
            </a:r>
            <a:r>
              <a:rPr lang="en-US" sz="2000" smtClean="0">
                <a:latin typeface="Courier" charset="0"/>
                <a:ea typeface="Courier" charset="0"/>
                <a:cs typeface="Courier" charset="0"/>
              </a:rPr>
              <a:t>. 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79765" y="1428435"/>
            <a:ext cx="4200415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Two elephants and a baby elephant walking together.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07831" y="4673759"/>
            <a:ext cx="7886700" cy="46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/>
              <a:t>5</a:t>
            </a:r>
            <a:r>
              <a:rPr lang="en-US" sz="2000" dirty="0" smtClean="0"/>
              <a:t>Anderson </a:t>
            </a:r>
            <a:r>
              <a:rPr lang="en-US" sz="2000" i="1" dirty="0" smtClean="0"/>
              <a:t>et al</a:t>
            </a:r>
            <a:r>
              <a:rPr lang="en-US" sz="2000" dirty="0" smtClean="0"/>
              <a:t>. CVPR 2018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 smtClean="0"/>
              <a:t>State-of-the-art in image captioning</a:t>
            </a:r>
            <a:r>
              <a:rPr lang="en-US" baseline="30000" dirty="0"/>
              <a:t>5</a:t>
            </a:r>
          </a:p>
        </p:txBody>
      </p:sp>
      <p:pic>
        <p:nvPicPr>
          <p:cNvPr id="2050" name="Picture 2" descr="http://farm5.staticflickr.com/4025/4283282258_e789dd2557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40" y="2133600"/>
            <a:ext cx="2158335" cy="28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arm5.staticflickr.com/4102/4739148372_a0eda65537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65" y="2133600"/>
            <a:ext cx="3671416" cy="24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model on non-COCO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37269" y="1428436"/>
            <a:ext cx="4200415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 zebra is laying down in the grass.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7" y="2229853"/>
            <a:ext cx="3804257" cy="25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Vision-and-language ‘in the wild’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959719"/>
          </a:xfrm>
        </p:spPr>
        <p:txBody>
          <a:bodyPr/>
          <a:lstStyle/>
          <a:p>
            <a:r>
              <a:rPr lang="en-US" dirty="0" smtClean="0"/>
              <a:t>We must go beyond COCO in order to have impact in the </a:t>
            </a:r>
            <a:r>
              <a:rPr lang="en-US" smtClean="0"/>
              <a:t>wider world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2" y="2498195"/>
            <a:ext cx="2633579" cy="18834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45305" y="2430141"/>
            <a:ext cx="509838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How </a:t>
            </a:r>
            <a:r>
              <a:rPr lang="en-US" dirty="0" smtClean="0"/>
              <a:t>can we scale-up vision and language models from thousands of visual concepts to </a:t>
            </a:r>
            <a:r>
              <a:rPr lang="en-US" dirty="0" smtClean="0">
                <a:solidFill>
                  <a:srgbClr val="C00000"/>
                </a:solidFill>
              </a:rPr>
              <a:t>hundreds of thousands / millions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8650" y="4532392"/>
            <a:ext cx="7886700" cy="46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www.microsoft.com</a:t>
            </a:r>
            <a:r>
              <a:rPr lang="en-US" sz="2000" dirty="0"/>
              <a:t>/</a:t>
            </a:r>
            <a:r>
              <a:rPr lang="en-US" sz="2000" dirty="0" err="1"/>
              <a:t>en</a:t>
            </a:r>
            <a:r>
              <a:rPr lang="en-US" sz="2000" dirty="0"/>
              <a:t>-us/seeing-</a:t>
            </a:r>
            <a:r>
              <a:rPr lang="en-US" sz="2000" dirty="0" err="1"/>
              <a:t>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24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99758"/>
              </p:ext>
            </p:extLst>
          </p:nvPr>
        </p:nvGraphicFramePr>
        <p:xfrm>
          <a:off x="681044" y="1268016"/>
          <a:ext cx="6888254" cy="339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788"/>
                <a:gridCol w="1048871"/>
                <a:gridCol w="1196788"/>
                <a:gridCol w="3445807"/>
              </a:tblGrid>
              <a:tr h="81869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Dataset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Images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Object</a:t>
                      </a:r>
                      <a:r>
                        <a:rPr lang="en-US" sz="20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Classes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Format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86635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COCO Captions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120K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91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88138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Open Images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2M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600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2728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Flickr 100M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100M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?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75" y="2098922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384704" y="2085476"/>
            <a:ext cx="2184595" cy="84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A very pretty zebra crossing a paved road.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7621692" y="3050549"/>
            <a:ext cx="1522307" cy="1611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Can we use these to improve captioning models?</a:t>
            </a:r>
            <a:endParaRPr lang="en-US" sz="20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314205" y="3221088"/>
            <a:ext cx="1347536" cy="53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tiger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25171" y="2964874"/>
            <a:ext cx="1152682" cy="847822"/>
            <a:chOff x="4125171" y="2964874"/>
            <a:chExt cx="1152682" cy="84782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171" y="2964874"/>
              <a:ext cx="1136640" cy="84782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555958" y="3034507"/>
              <a:ext cx="721895" cy="762147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03" y="3833342"/>
            <a:ext cx="1249680" cy="8518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5394778" y="4083684"/>
            <a:ext cx="2174519" cy="53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t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iger, zoo, pool, three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3347" y="2964874"/>
            <a:ext cx="8514959" cy="1802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21291"/>
              </p:ext>
            </p:extLst>
          </p:nvPr>
        </p:nvGraphicFramePr>
        <p:xfrm>
          <a:off x="681044" y="1268016"/>
          <a:ext cx="6888254" cy="339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788"/>
                <a:gridCol w="1048871"/>
                <a:gridCol w="1196788"/>
                <a:gridCol w="3445807"/>
              </a:tblGrid>
              <a:tr h="81869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Dataset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Images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Object</a:t>
                      </a:r>
                      <a:r>
                        <a:rPr lang="en-US" sz="20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Classes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Format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86635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COCO Captions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120K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91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88138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Open Images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2-9M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600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2728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Flickr 100M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100M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?</a:t>
                      </a:r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75" y="2098922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384704" y="2085476"/>
            <a:ext cx="2184595" cy="84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A very pretty zebra crossing a paved road.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7621692" y="3050549"/>
            <a:ext cx="1522307" cy="1611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Can we use these to improve captioning models?</a:t>
            </a:r>
            <a:endParaRPr lang="en-US" sz="20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314205" y="3221088"/>
            <a:ext cx="1347536" cy="53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tiger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25171" y="2964874"/>
            <a:ext cx="1152682" cy="847822"/>
            <a:chOff x="4125171" y="2964874"/>
            <a:chExt cx="1152682" cy="84782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171" y="2964874"/>
              <a:ext cx="1136640" cy="84782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555958" y="3034507"/>
              <a:ext cx="721895" cy="762147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03" y="3833342"/>
            <a:ext cx="1249680" cy="8518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5394778" y="4083684"/>
            <a:ext cx="2174519" cy="53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t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iger, zoo, pool, three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7285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Treat image labels as </a:t>
            </a:r>
            <a:r>
              <a:rPr lang="en-US" sz="2400" dirty="0" smtClean="0">
                <a:solidFill>
                  <a:srgbClr val="C00000"/>
                </a:solidFill>
              </a:rPr>
              <a:t>partial captions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034118" y="3039037"/>
            <a:ext cx="1143000" cy="0"/>
          </a:xfrm>
          <a:prstGeom prst="line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5506178" y="3677090"/>
            <a:ext cx="3670045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 partial caption that mentions </a:t>
            </a:r>
            <a:r>
              <a:rPr lang="en-US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tiger</a:t>
            </a:r>
            <a:r>
              <a:rPr lang="en-US" sz="2400" dirty="0" smtClean="0"/>
              <a:t>!</a:t>
            </a:r>
            <a:endParaRPr lang="en-US" sz="2400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06078" y="2472868"/>
            <a:ext cx="1599079" cy="728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mtClean="0"/>
              <a:t>interpretation</a:t>
            </a:r>
            <a:endParaRPr lang="en-US" sz="1800" dirty="0" smtClean="0">
              <a:solidFill>
                <a:srgbClr val="C00000"/>
              </a:solidFill>
            </a:endParaRPr>
          </a:p>
        </p:txBody>
      </p:sp>
      <p:pic>
        <p:nvPicPr>
          <p:cNvPr id="12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49" y="1936140"/>
            <a:ext cx="2210734" cy="164077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2" y="1936140"/>
            <a:ext cx="2800976" cy="20892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6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5" y="1463973"/>
            <a:ext cx="1643903" cy="5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Before: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39</a:t>
            </a:fld>
            <a:endParaRPr lang="en-US"/>
          </a:p>
        </p:txBody>
      </p:sp>
      <p:sp>
        <p:nvSpPr>
          <p:cNvPr id="9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2515389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2515389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Freeform: Shape 80">
            <a:extLst>
              <a:ext uri="{FF2B5EF4-FFF2-40B4-BE49-F238E27FC236}">
                <a16:creationId xmlns="" xmlns:a16="http://schemas.microsoft.com/office/drawing/2014/main" id="{CD24B9FB-6360-4F13-829E-6D2C8C208148}"/>
              </a:ext>
            </a:extLst>
          </p:cNvPr>
          <p:cNvSpPr/>
          <p:nvPr/>
        </p:nvSpPr>
        <p:spPr>
          <a:xfrm>
            <a:off x="6934817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7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5205718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Straight Connector 51">
            <a:extLst>
              <a:ext uri="{FF2B5EF4-FFF2-40B4-BE49-F238E27FC236}">
                <a16:creationId xmlns="" xmlns:a16="http://schemas.microsoft.com/office/drawing/2014/main" id="{51A1CF6E-F7FF-4285-B8F9-BD411DF5C52B}"/>
              </a:ext>
            </a:extLst>
          </p:cNvPr>
          <p:cNvSpPr/>
          <p:nvPr/>
        </p:nvSpPr>
        <p:spPr>
          <a:xfrm flipV="1">
            <a:off x="7286625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3" name="Straight Connector 52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5557528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4846054" y="2516178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5" name="Straight Connector 54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5927809" y="252435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026440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very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32D0DFF-D4A5-4075-8276-862F37CF8560}"/>
              </a:ext>
            </a:extLst>
          </p:cNvPr>
          <p:cNvSpPr txBox="1"/>
          <p:nvPr/>
        </p:nvSpPr>
        <p:spPr>
          <a:xfrm>
            <a:off x="6851511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road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8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7991123" y="2266306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9" name="Straight Connector 68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8342933" y="1995227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7815486" y="1466148"/>
            <a:ext cx="1105088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&lt;EOS&gt;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1" name="Straight Connector 70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7639315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74933" y="230827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903362" y="232492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7973329" y="2315965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7" name="Picture 76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9" y="1947244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1466148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093979" y="1466148"/>
            <a:ext cx="735756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925822" y="1466148"/>
            <a:ext cx="1289753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pretty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Vision and language tasks often require fine-grained visual processing, e.g. VQA: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5330" y="2399794"/>
            <a:ext cx="2122249" cy="129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Q: What is the man holding?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5330" y="3700432"/>
            <a:ext cx="3478716" cy="422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A: </a:t>
            </a:r>
            <a:r>
              <a:rPr lang="en-US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phone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9" y="2265131"/>
            <a:ext cx="5877593" cy="24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5" y="1463973"/>
            <a:ext cx="1643903" cy="5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Before: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40</a:t>
            </a:fld>
            <a:endParaRPr lang="en-US"/>
          </a:p>
        </p:txBody>
      </p:sp>
      <p:sp>
        <p:nvSpPr>
          <p:cNvPr id="9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2515389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2515389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Freeform: Shape 80">
            <a:extLst>
              <a:ext uri="{FF2B5EF4-FFF2-40B4-BE49-F238E27FC236}">
                <a16:creationId xmlns="" xmlns:a16="http://schemas.microsoft.com/office/drawing/2014/main" id="{CD24B9FB-6360-4F13-829E-6D2C8C208148}"/>
              </a:ext>
            </a:extLst>
          </p:cNvPr>
          <p:cNvSpPr/>
          <p:nvPr/>
        </p:nvSpPr>
        <p:spPr>
          <a:xfrm>
            <a:off x="6934817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7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5205718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Straight Connector 51">
            <a:extLst>
              <a:ext uri="{FF2B5EF4-FFF2-40B4-BE49-F238E27FC236}">
                <a16:creationId xmlns="" xmlns:a16="http://schemas.microsoft.com/office/drawing/2014/main" id="{51A1CF6E-F7FF-4285-B8F9-BD411DF5C52B}"/>
              </a:ext>
            </a:extLst>
          </p:cNvPr>
          <p:cNvSpPr/>
          <p:nvPr/>
        </p:nvSpPr>
        <p:spPr>
          <a:xfrm flipV="1">
            <a:off x="7286625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3" name="Straight Connector 52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5557528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4846054" y="2516178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5" name="Straight Connector 54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5927809" y="252435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026440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very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32D0DFF-D4A5-4075-8276-862F37CF8560}"/>
              </a:ext>
            </a:extLst>
          </p:cNvPr>
          <p:cNvSpPr txBox="1"/>
          <p:nvPr/>
        </p:nvSpPr>
        <p:spPr>
          <a:xfrm>
            <a:off x="6851511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road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8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7991123" y="2266306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9" name="Straight Connector 68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8342933" y="1995227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7815486" y="1466148"/>
            <a:ext cx="1105088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&lt;EOS&gt;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1" name="Straight Connector 70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7639315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74933" y="230827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903362" y="232492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7973329" y="2315965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7" name="Picture 76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9" y="1947244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1466148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093979" y="1466148"/>
            <a:ext cx="735756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272045" y="3165127"/>
            <a:ext cx="1643903" cy="54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Now:</a:t>
            </a:r>
            <a:endParaRPr lang="en-US" sz="2400" dirty="0"/>
          </a:p>
        </p:txBody>
      </p:sp>
      <p:sp>
        <p:nvSpPr>
          <p:cNvPr id="81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4" name="Straight Connector 8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5" name="Straight Connector 8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6" name="Straight Connector 85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4216543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7" name="Straight Connector 86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4216543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8" name="Straight Connector 87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330333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5198304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6255052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4" name="Straight Connector 11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5550113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5" name="Straight Connector 11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6606860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6" name="Straight Connector 115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5902801" y="42257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7" name="Straight Connector 116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6951144" y="422574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6468561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81588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226541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5408076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940767" y="3169264"/>
            <a:ext cx="89989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88515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99730" y="3983172"/>
            <a:ext cx="352959" cy="4604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5" name="Straight Connector 124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4846054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925822" y="1466148"/>
            <a:ext cx="1289753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pretty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2921352" y="3161687"/>
            <a:ext cx="1105088" cy="4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tiger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94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8" y="3652805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219 0 L 0.34219 0 " pathEditMode="relative" ptsTypes="AAA">
                                      <p:cBhvr>
                                        <p:cTn id="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5" y="1463973"/>
            <a:ext cx="1643903" cy="5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Before: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41</a:t>
            </a:fld>
            <a:endParaRPr lang="en-US"/>
          </a:p>
        </p:txBody>
      </p:sp>
      <p:sp>
        <p:nvSpPr>
          <p:cNvPr id="9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2515389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2515389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Freeform: Shape 80">
            <a:extLst>
              <a:ext uri="{FF2B5EF4-FFF2-40B4-BE49-F238E27FC236}">
                <a16:creationId xmlns="" xmlns:a16="http://schemas.microsoft.com/office/drawing/2014/main" id="{CD24B9FB-6360-4F13-829E-6D2C8C208148}"/>
              </a:ext>
            </a:extLst>
          </p:cNvPr>
          <p:cNvSpPr/>
          <p:nvPr/>
        </p:nvSpPr>
        <p:spPr>
          <a:xfrm>
            <a:off x="6934817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7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5205718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Straight Connector 51">
            <a:extLst>
              <a:ext uri="{FF2B5EF4-FFF2-40B4-BE49-F238E27FC236}">
                <a16:creationId xmlns="" xmlns:a16="http://schemas.microsoft.com/office/drawing/2014/main" id="{51A1CF6E-F7FF-4285-B8F9-BD411DF5C52B}"/>
              </a:ext>
            </a:extLst>
          </p:cNvPr>
          <p:cNvSpPr/>
          <p:nvPr/>
        </p:nvSpPr>
        <p:spPr>
          <a:xfrm flipV="1">
            <a:off x="7286625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3" name="Straight Connector 52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5557528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4846054" y="2516178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5" name="Straight Connector 54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5927809" y="252435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026440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very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32D0DFF-D4A5-4075-8276-862F37CF8560}"/>
              </a:ext>
            </a:extLst>
          </p:cNvPr>
          <p:cNvSpPr txBox="1"/>
          <p:nvPr/>
        </p:nvSpPr>
        <p:spPr>
          <a:xfrm>
            <a:off x="6851511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road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8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7991123" y="2266306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9" name="Straight Connector 68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8342933" y="1995227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7815486" y="1466148"/>
            <a:ext cx="1105088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&lt;EOS&gt;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1" name="Straight Connector 70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7639315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74933" y="230827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903362" y="232492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7973329" y="2315965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7" name="Picture 76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9" y="1947244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1466148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093979" y="1466148"/>
            <a:ext cx="735756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272045" y="3165127"/>
            <a:ext cx="1643903" cy="54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Now:</a:t>
            </a:r>
            <a:endParaRPr lang="en-US" sz="2400" dirty="0"/>
          </a:p>
        </p:txBody>
      </p:sp>
      <p:sp>
        <p:nvSpPr>
          <p:cNvPr id="81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4" name="Straight Connector 8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5" name="Straight Connector 8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6" name="Straight Connector 85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4216543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7" name="Straight Connector 86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4216543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8" name="Straight Connector 87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330333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5198304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6255052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4" name="Straight Connector 11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5550113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5" name="Straight Connector 11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6606860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6" name="Straight Connector 115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5902801" y="42257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7" name="Straight Connector 116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6951144" y="422574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6468561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81588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226541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5408076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940767" y="3169264"/>
            <a:ext cx="89989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88515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99730" y="3983172"/>
            <a:ext cx="352959" cy="4604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5" name="Straight Connector 124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4846054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925822" y="1466148"/>
            <a:ext cx="1289753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pretty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6091272" y="3161687"/>
            <a:ext cx="1105088" cy="4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tiger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4050929" y="3161687"/>
            <a:ext cx="920422" cy="4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meat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90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8" y="3652805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2.22222E-6 L 0.23108 -2.22222E-6 L 0.23108 -2.22222E-6 " pathEditMode="relative" ptsTypes="A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63 0.00185 L -0.23663 0.00185 " pathEditMode="relative" ptsTypes="AAA">
                                      <p:cBhvr>
                                        <p:cTn id="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6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5" y="1463973"/>
            <a:ext cx="1643903" cy="5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Before: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42</a:t>
            </a:fld>
            <a:endParaRPr lang="en-US"/>
          </a:p>
        </p:txBody>
      </p:sp>
      <p:sp>
        <p:nvSpPr>
          <p:cNvPr id="9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2254425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1957065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2515389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2515389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Freeform: Shape 80">
            <a:extLst>
              <a:ext uri="{FF2B5EF4-FFF2-40B4-BE49-F238E27FC236}">
                <a16:creationId xmlns="" xmlns:a16="http://schemas.microsoft.com/office/drawing/2014/main" id="{CD24B9FB-6360-4F13-829E-6D2C8C208148}"/>
              </a:ext>
            </a:extLst>
          </p:cNvPr>
          <p:cNvSpPr/>
          <p:nvPr/>
        </p:nvSpPr>
        <p:spPr>
          <a:xfrm>
            <a:off x="6934817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7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5205718" y="2272354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Straight Connector 51">
            <a:extLst>
              <a:ext uri="{FF2B5EF4-FFF2-40B4-BE49-F238E27FC236}">
                <a16:creationId xmlns="" xmlns:a16="http://schemas.microsoft.com/office/drawing/2014/main" id="{51A1CF6E-F7FF-4285-B8F9-BD411DF5C52B}"/>
              </a:ext>
            </a:extLst>
          </p:cNvPr>
          <p:cNvSpPr/>
          <p:nvPr/>
        </p:nvSpPr>
        <p:spPr>
          <a:xfrm flipV="1">
            <a:off x="7286625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3" name="Straight Connector 52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5557528" y="2001275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4846054" y="2516178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5" name="Straight Connector 54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5927809" y="252435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026440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very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32D0DFF-D4A5-4075-8276-862F37CF8560}"/>
              </a:ext>
            </a:extLst>
          </p:cNvPr>
          <p:cNvSpPr txBox="1"/>
          <p:nvPr/>
        </p:nvSpPr>
        <p:spPr>
          <a:xfrm>
            <a:off x="6851511" y="1466148"/>
            <a:ext cx="920422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road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8" name="Freeform: Shape 81">
            <a:extLst>
              <a:ext uri="{FF2B5EF4-FFF2-40B4-BE49-F238E27FC236}">
                <a16:creationId xmlns="" xmlns:a16="http://schemas.microsoft.com/office/drawing/2014/main" id="{B3EB9731-C322-4C5F-9EB9-4545D10041F5}"/>
              </a:ext>
            </a:extLst>
          </p:cNvPr>
          <p:cNvSpPr/>
          <p:nvPr/>
        </p:nvSpPr>
        <p:spPr>
          <a:xfrm>
            <a:off x="7991123" y="2266306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9" name="Straight Connector 68">
            <a:extLst>
              <a:ext uri="{FF2B5EF4-FFF2-40B4-BE49-F238E27FC236}">
                <a16:creationId xmlns="" xmlns:a16="http://schemas.microsoft.com/office/drawing/2014/main" id="{2B880E2B-CC19-48EC-A6CA-1B14E9DBE40A}"/>
              </a:ext>
            </a:extLst>
          </p:cNvPr>
          <p:cNvSpPr/>
          <p:nvPr/>
        </p:nvSpPr>
        <p:spPr>
          <a:xfrm flipV="1">
            <a:off x="8342933" y="1995227"/>
            <a:ext cx="0" cy="288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7815486" y="1466148"/>
            <a:ext cx="1105088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&lt;EOS&gt;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1" name="Straight Connector 70">
            <a:extLst>
              <a:ext uri="{FF2B5EF4-FFF2-40B4-BE49-F238E27FC236}">
                <a16:creationId xmlns="" xmlns:a16="http://schemas.microsoft.com/office/drawing/2014/main" id="{9315C60A-2120-430A-A27C-99643893FFF1}"/>
              </a:ext>
            </a:extLst>
          </p:cNvPr>
          <p:cNvSpPr/>
          <p:nvPr/>
        </p:nvSpPr>
        <p:spPr>
          <a:xfrm>
            <a:off x="7639315" y="2515389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2306646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74933" y="230827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903362" y="2324929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7973329" y="2315965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7" name="Picture 76" descr="http://farm1.staticflickr.com/183/425244104_516a86bc6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9" y="1947244"/>
            <a:ext cx="1265024" cy="8425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1466148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093979" y="1466148"/>
            <a:ext cx="735756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272045" y="3165127"/>
            <a:ext cx="1643903" cy="54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Now:</a:t>
            </a:r>
            <a:endParaRPr lang="en-US" sz="2400" dirty="0"/>
          </a:p>
        </p:txBody>
      </p:sp>
      <p:sp>
        <p:nvSpPr>
          <p:cNvPr id="81" name="Freeform: Shape 5">
            <a:extLst>
              <a:ext uri="{FF2B5EF4-FFF2-40B4-BE49-F238E27FC236}">
                <a16:creationId xmlns="" xmlns:a16="http://schemas.microsoft.com/office/drawing/2014/main" id="{25E176D6-B6F4-443F-89DE-7069483042EA}"/>
              </a:ext>
            </a:extLst>
          </p:cNvPr>
          <p:cNvSpPr/>
          <p:nvPr/>
        </p:nvSpPr>
        <p:spPr>
          <a:xfrm>
            <a:off x="2003328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3810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3060076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4116824" y="39555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4" name="Straight Connector 8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3411885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5" name="Straight Connector 8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4468632" y="36582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6" name="Straight Connector 85">
            <a:extLst>
              <a:ext uri="{FF2B5EF4-FFF2-40B4-BE49-F238E27FC236}">
                <a16:creationId xmlns="" xmlns:a16="http://schemas.microsoft.com/office/drawing/2014/main" id="{58196F67-F4D7-4E10-9A4C-50FB6773A0E7}"/>
              </a:ext>
            </a:extLst>
          </p:cNvPr>
          <p:cNvSpPr/>
          <p:nvPr/>
        </p:nvSpPr>
        <p:spPr>
          <a:xfrm>
            <a:off x="1651080" y="4216543"/>
            <a:ext cx="3522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7" name="Straight Connector 86">
            <a:extLst>
              <a:ext uri="{FF2B5EF4-FFF2-40B4-BE49-F238E27FC236}">
                <a16:creationId xmlns="" xmlns:a16="http://schemas.microsoft.com/office/drawing/2014/main" id="{2D088C20-51CE-4260-AEB9-0F7B519AD811}"/>
              </a:ext>
            </a:extLst>
          </p:cNvPr>
          <p:cNvSpPr/>
          <p:nvPr/>
        </p:nvSpPr>
        <p:spPr>
          <a:xfrm>
            <a:off x="2707827" y="4216543"/>
            <a:ext cx="352249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8" name="Straight Connector 87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3764573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2000212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330333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3043360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4088313" y="40078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3269848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2" name="Freeform: Shape 37">
            <a:extLst>
              <a:ext uri="{FF2B5EF4-FFF2-40B4-BE49-F238E27FC236}">
                <a16:creationId xmlns="" xmlns:a16="http://schemas.microsoft.com/office/drawing/2014/main" id="{CA844915-F8AA-4B86-8907-6159ACD22DE0}"/>
              </a:ext>
            </a:extLst>
          </p:cNvPr>
          <p:cNvSpPr/>
          <p:nvPr/>
        </p:nvSpPr>
        <p:spPr>
          <a:xfrm>
            <a:off x="5198304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3" name="Freeform: Shape 39">
            <a:extLst>
              <a:ext uri="{FF2B5EF4-FFF2-40B4-BE49-F238E27FC236}">
                <a16:creationId xmlns="" xmlns:a16="http://schemas.microsoft.com/office/drawing/2014/main" id="{FD021F29-E10C-4E04-B974-E4A1EAE9C17E}"/>
              </a:ext>
            </a:extLst>
          </p:cNvPr>
          <p:cNvSpPr/>
          <p:nvPr/>
        </p:nvSpPr>
        <p:spPr>
          <a:xfrm>
            <a:off x="6255052" y="3964779"/>
            <a:ext cx="704498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FF99"/>
          </a:solidFill>
          <a:ln w="38100">
            <a:solidFill>
              <a:srgbClr val="00CC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4" name="Straight Connector 113">
            <a:extLst>
              <a:ext uri="{FF2B5EF4-FFF2-40B4-BE49-F238E27FC236}">
                <a16:creationId xmlns="" xmlns:a16="http://schemas.microsoft.com/office/drawing/2014/main" id="{7DBBF52A-A528-45E2-818C-FA24343E883B}"/>
              </a:ext>
            </a:extLst>
          </p:cNvPr>
          <p:cNvSpPr/>
          <p:nvPr/>
        </p:nvSpPr>
        <p:spPr>
          <a:xfrm flipV="1">
            <a:off x="5550113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5" name="Straight Connector 114">
            <a:extLst>
              <a:ext uri="{FF2B5EF4-FFF2-40B4-BE49-F238E27FC236}">
                <a16:creationId xmlns="" xmlns:a16="http://schemas.microsoft.com/office/drawing/2014/main" id="{69A30123-E74C-49BA-8C50-163EE759763C}"/>
              </a:ext>
            </a:extLst>
          </p:cNvPr>
          <p:cNvSpPr/>
          <p:nvPr/>
        </p:nvSpPr>
        <p:spPr>
          <a:xfrm flipV="1">
            <a:off x="6606860" y="3667419"/>
            <a:ext cx="0" cy="28799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6" name="Straight Connector 115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5902801" y="42257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7" name="Straight Connector 116">
            <a:extLst>
              <a:ext uri="{FF2B5EF4-FFF2-40B4-BE49-F238E27FC236}">
                <a16:creationId xmlns="" xmlns:a16="http://schemas.microsoft.com/office/drawing/2014/main" id="{4F80AFCE-463B-405C-9BB1-55C9D86D0B18}"/>
              </a:ext>
            </a:extLst>
          </p:cNvPr>
          <p:cNvSpPr/>
          <p:nvPr/>
        </p:nvSpPr>
        <p:spPr>
          <a:xfrm>
            <a:off x="6951144" y="4225743"/>
            <a:ext cx="104309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6468561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5181588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1AC6B25-B145-480B-85A4-C70AD1858DAF}"/>
              </a:ext>
            </a:extLst>
          </p:cNvPr>
          <p:cNvSpPr txBox="1"/>
          <p:nvPr/>
        </p:nvSpPr>
        <p:spPr>
          <a:xfrm>
            <a:off x="6226541" y="4017000"/>
            <a:ext cx="737487" cy="3988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00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NN</a:t>
            </a:r>
            <a:endParaRPr lang="en-AU" sz="2000" b="0" i="0" u="none" strike="noStrike" kern="1200" cap="none" baseline="-3300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5408076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A74CFB17-F770-4BF2-9343-1C951B097CD0}"/>
              </a:ext>
            </a:extLst>
          </p:cNvPr>
          <p:cNvSpPr txBox="1"/>
          <p:nvPr/>
        </p:nvSpPr>
        <p:spPr>
          <a:xfrm>
            <a:off x="6940767" y="3169264"/>
            <a:ext cx="89989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...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88515" y="3169264"/>
            <a:ext cx="366424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8099730" y="3983172"/>
            <a:ext cx="352959" cy="4604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AU" sz="2400" b="0" i="0" u="none" strike="noStrike" kern="1200" cap="none" baseline="-33000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5" name="Straight Connector 124">
            <a:extLst>
              <a:ext uri="{FF2B5EF4-FFF2-40B4-BE49-F238E27FC236}">
                <a16:creationId xmlns="" xmlns:a16="http://schemas.microsoft.com/office/drawing/2014/main" id="{7D1A9E59-3519-486E-BE90-EF68AA1E92DA}"/>
              </a:ext>
            </a:extLst>
          </p:cNvPr>
          <p:cNvSpPr/>
          <p:nvPr/>
        </p:nvSpPr>
        <p:spPr>
          <a:xfrm>
            <a:off x="4846054" y="4216543"/>
            <a:ext cx="3522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400" b="0" i="0" u="none" strike="noStrike" kern="1200" cap="none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35FAA546-441C-4F2B-89B8-203B9EE79855}"/>
              </a:ext>
            </a:extLst>
          </p:cNvPr>
          <p:cNvSpPr txBox="1"/>
          <p:nvPr/>
        </p:nvSpPr>
        <p:spPr>
          <a:xfrm>
            <a:off x="4925822" y="1466148"/>
            <a:ext cx="1289753" cy="4306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pretty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3721314" y="3161687"/>
            <a:ext cx="1659086" cy="4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</a:t>
            </a:r>
            <a:r>
              <a:rPr lang="en-AU" sz="2400" b="0" i="0" u="none" strike="noStrike" kern="1200" cap="none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iger(s)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8ED0A2D-02C1-4327-BA2B-FC614EAB2126}"/>
              </a:ext>
            </a:extLst>
          </p:cNvPr>
          <p:cNvSpPr txBox="1"/>
          <p:nvPr/>
        </p:nvSpPr>
        <p:spPr>
          <a:xfrm>
            <a:off x="6143889" y="3161687"/>
            <a:ext cx="920422" cy="4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AU" sz="2400" b="0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meat</a:t>
            </a:r>
            <a:endParaRPr lang="en-AU" sz="2400" b="0" i="0" u="none" strike="noStrike" kern="1200" cap="none" baseline="-33000" dirty="0">
              <a:ln>
                <a:noFill/>
              </a:ln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90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8" y="3652805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5051"/>
            <a:ext cx="7886700" cy="937209"/>
          </a:xfrm>
        </p:spPr>
        <p:txBody>
          <a:bodyPr/>
          <a:lstStyle/>
          <a:p>
            <a:r>
              <a:rPr lang="en-US" dirty="0" smtClean="0"/>
              <a:t>Encode our limited knowledge about the true caption in a finite state machine (FSM):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43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78961" y="2316174"/>
            <a:ext cx="1007999" cy="1007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3399FF">
              <a:alpha val="50000"/>
            </a:srgbClr>
          </a:solidFill>
          <a:ln w="36000" cap="sq">
            <a:solidFill>
              <a:srgbClr val="000000"/>
            </a:solidFill>
            <a:prstDash val="solid"/>
            <a:miter/>
          </a:ln>
        </p:spPr>
        <p:txBody>
          <a:bodyPr vert="horz" wrap="none" lIns="101520" tIns="58320" rIns="101520" bIns="583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0950" y="2279295"/>
            <a:ext cx="2082388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000" i="1">
                <a:latin typeface="Courier" charset="0"/>
                <a:ea typeface="Courier" charset="0"/>
                <a:cs typeface="Courier" charset="0"/>
              </a:rPr>
              <a:t>t</a:t>
            </a:r>
            <a:r>
              <a:rPr lang="en-AU" sz="2000" b="0" i="1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iger, tigers</a:t>
            </a:r>
            <a:endParaRPr lang="en-AU" sz="2000" b="0" i="1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97810" y="2316174"/>
            <a:ext cx="1007999" cy="1007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3333">
              <a:alpha val="50000"/>
            </a:srgbClr>
          </a:solidFill>
          <a:ln w="36000" cap="sq">
            <a:solidFill>
              <a:srgbClr val="000000"/>
            </a:solidFill>
            <a:prstDash val="solid"/>
            <a:miter/>
          </a:ln>
        </p:spPr>
        <p:txBody>
          <a:bodyPr vert="horz" wrap="none" lIns="101520" tIns="58320" rIns="101520" bIns="583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cxnSp>
        <p:nvCxnSpPr>
          <p:cNvPr id="8" name="Straight Arrow Connector 7"/>
          <p:cNvCxnSpPr>
            <a:stCxn id="7" idx="1"/>
            <a:endCxn id="5" idx="3"/>
          </p:cNvCxnSpPr>
          <p:nvPr/>
        </p:nvCxnSpPr>
        <p:spPr>
          <a:xfrm>
            <a:off x="3105809" y="2820174"/>
            <a:ext cx="2473152" cy="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prstDash val="solid"/>
            <a:miter/>
            <a:tailEnd type="arrow"/>
          </a:ln>
        </p:spPr>
      </p:cxnSp>
      <p:sp>
        <p:nvSpPr>
          <p:cNvPr id="9" name="TextBox 8"/>
          <p:cNvSpPr txBox="1"/>
          <p:nvPr/>
        </p:nvSpPr>
        <p:spPr>
          <a:xfrm>
            <a:off x="2529810" y="2493293"/>
            <a:ext cx="432000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s</a:t>
            </a:r>
            <a:r>
              <a:rPr lang="en-AU" sz="2200" b="0" i="0" u="none" strike="noStrike" kern="1200" cap="none" baseline="-3300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3321" y="2493293"/>
            <a:ext cx="432000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s</a:t>
            </a:r>
            <a:r>
              <a:rPr lang="en-AU" sz="2200" b="0" i="0" u="none" strike="noStrike" kern="1200" cap="none" baseline="-3300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1</a:t>
            </a:r>
          </a:p>
        </p:txBody>
      </p:sp>
      <p:sp>
        <p:nvSpPr>
          <p:cNvPr id="15" name="Freeform 14"/>
          <p:cNvSpPr/>
          <p:nvPr/>
        </p:nvSpPr>
        <p:spPr>
          <a:xfrm>
            <a:off x="5561321" y="3900174"/>
            <a:ext cx="1007999" cy="1007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66FF00"/>
          </a:solidFill>
          <a:ln w="36000" cap="sq">
            <a:solidFill>
              <a:srgbClr val="000000"/>
            </a:solidFill>
            <a:prstDash val="solid"/>
            <a:miter/>
          </a:ln>
        </p:spPr>
        <p:txBody>
          <a:bodyPr vert="horz" wrap="none" lIns="101520" tIns="58320" rIns="101520" bIns="583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092770" y="3900174"/>
            <a:ext cx="1007999" cy="1007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C99FF"/>
          </a:solidFill>
          <a:ln w="36000" cap="sq">
            <a:solidFill>
              <a:srgbClr val="000000"/>
            </a:solidFill>
            <a:prstDash val="solid"/>
            <a:miter/>
          </a:ln>
        </p:spPr>
        <p:txBody>
          <a:bodyPr vert="horz" wrap="none" lIns="101520" tIns="58320" rIns="101520" bIns="583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9810" y="4067574"/>
            <a:ext cx="432000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s</a:t>
            </a:r>
            <a:r>
              <a:rPr lang="en-AU" sz="2200" b="0" i="0" u="none" strike="noStrike" kern="1200" cap="none" baseline="-3300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9721" y="4067574"/>
            <a:ext cx="432000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s</a:t>
            </a:r>
            <a:r>
              <a:rPr lang="en-AU" sz="2200" b="0" i="0" u="none" strike="noStrike" kern="1200" cap="none" baseline="-3300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3</a:t>
            </a:r>
          </a:p>
        </p:txBody>
      </p:sp>
      <p:sp>
        <p:nvSpPr>
          <p:cNvPr id="25" name="Freeform 24"/>
          <p:cNvSpPr/>
          <p:nvPr/>
        </p:nvSpPr>
        <p:spPr>
          <a:xfrm>
            <a:off x="5669321" y="4008174"/>
            <a:ext cx="792000" cy="79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 cap="sq">
            <a:solidFill>
              <a:srgbClr val="000000"/>
            </a:solidFill>
            <a:prstDash val="solid"/>
            <a:miter/>
          </a:ln>
        </p:spPr>
        <p:txBody>
          <a:bodyPr vert="horz" wrap="none" lIns="101520" tIns="58320" rIns="101520" bIns="583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596770" y="3324174"/>
            <a:ext cx="5040" cy="57600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prstDash val="solid"/>
            <a:miter/>
            <a:tailEnd type="arrow"/>
          </a:ln>
        </p:spPr>
      </p:cxnSp>
      <p:cxnSp>
        <p:nvCxnSpPr>
          <p:cNvPr id="27" name="Straight Arrow Connector 26"/>
          <p:cNvCxnSpPr/>
          <p:nvPr/>
        </p:nvCxnSpPr>
        <p:spPr>
          <a:xfrm flipH="1">
            <a:off x="6065321" y="3324174"/>
            <a:ext cx="5040" cy="57600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prstDash val="solid"/>
            <a:miter/>
            <a:tailEnd type="arrow"/>
          </a:ln>
        </p:spPr>
      </p:cxnSp>
      <p:cxnSp>
        <p:nvCxnSpPr>
          <p:cNvPr id="30" name="Straight Arrow Connector 29"/>
          <p:cNvCxnSpPr/>
          <p:nvPr/>
        </p:nvCxnSpPr>
        <p:spPr>
          <a:xfrm flipV="1">
            <a:off x="1737810" y="3176574"/>
            <a:ext cx="538920" cy="377280"/>
          </a:xfrm>
          <a:prstGeom prst="straightConnector1">
            <a:avLst/>
          </a:prstGeom>
          <a:noFill/>
          <a:ln w="38100" cap="sq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34" name="TextBox 33"/>
          <p:cNvSpPr txBox="1"/>
          <p:nvPr/>
        </p:nvSpPr>
        <p:spPr>
          <a:xfrm>
            <a:off x="3253142" y="3827957"/>
            <a:ext cx="2082388" cy="62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000" i="1">
                <a:latin typeface="Courier" charset="0"/>
                <a:ea typeface="Courier" charset="0"/>
                <a:cs typeface="Courier" charset="0"/>
              </a:rPr>
              <a:t>t</a:t>
            </a:r>
            <a:r>
              <a:rPr lang="en-AU" sz="2000" b="0" i="1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iger, tigers</a:t>
            </a:r>
            <a:endParaRPr lang="en-AU" sz="2000" b="0" i="1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095568" y="4396551"/>
            <a:ext cx="2473152" cy="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prstDash val="solid"/>
            <a:miter/>
            <a:tailEnd type="arrow"/>
          </a:ln>
        </p:spPr>
      </p:cxnSp>
      <p:sp>
        <p:nvSpPr>
          <p:cNvPr id="37" name="TextBox 36"/>
          <p:cNvSpPr txBox="1"/>
          <p:nvPr/>
        </p:nvSpPr>
        <p:spPr>
          <a:xfrm>
            <a:off x="2727467" y="3137490"/>
            <a:ext cx="1388381" cy="8841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000" i="1" dirty="0"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AU" sz="2000" i="1" dirty="0" smtClean="0">
                <a:latin typeface="Courier" charset="0"/>
                <a:ea typeface="Courier" charset="0"/>
                <a:cs typeface="Courier" charset="0"/>
              </a:rPr>
              <a:t>eat, flesh</a:t>
            </a:r>
            <a:endParaRPr lang="en-AU" sz="2000" b="0" i="1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53490" y="3146605"/>
            <a:ext cx="1388381" cy="8841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AU" sz="2000" i="1" dirty="0"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AU" sz="2000" i="1" dirty="0" smtClean="0">
                <a:latin typeface="Courier" charset="0"/>
                <a:ea typeface="Courier" charset="0"/>
                <a:cs typeface="Courier" charset="0"/>
              </a:rPr>
              <a:t>eat, flesh</a:t>
            </a:r>
            <a:endParaRPr lang="en-AU" sz="2000" b="0" i="1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z="2000" smtClean="0"/>
              <a:t>44</a:t>
            </a:fld>
            <a:endParaRPr lang="en-US" sz="20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15" name="Straight Connector 14"/>
          <p:cNvSpPr/>
          <p:nvPr/>
        </p:nvSpPr>
        <p:spPr>
          <a:xfrm>
            <a:off x="1103495" y="2112757"/>
            <a:ext cx="0" cy="288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79" y="2397217"/>
            <a:ext cx="1800000" cy="792544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Captioning </a:t>
            </a:r>
            <a:r>
              <a:rPr lang="en-AU" sz="2000" b="0" i="0" u="none" strike="noStrike" kern="1200" cap="none" dirty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4512" y="2402777"/>
            <a:ext cx="1821068" cy="790524"/>
          </a:xfrm>
          <a:prstGeom prst="rect">
            <a:avLst/>
          </a:prstGeom>
          <a:noFill/>
          <a:ln w="38160">
            <a:solidFill>
              <a:srgbClr val="000000"/>
            </a:solidFill>
            <a:custDash>
              <a:ds d="197000" sp="197000"/>
            </a:custDash>
          </a:ln>
        </p:spPr>
        <p:txBody>
          <a:bodyPr lIns="9360" tIns="9360" rIns="9360" bIns="936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Beam Search 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Decoding</a:t>
            </a:r>
            <a:endParaRPr lang="en-AU" sz="2000" b="0" i="0" u="none" strike="noStrike" kern="1200" cap="none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1579" y="2431852"/>
            <a:ext cx="3715434" cy="792544"/>
          </a:xfrm>
          <a:prstGeom prst="rect">
            <a:avLst/>
          </a:prstGeom>
          <a:noFill/>
          <a:ln w="29160">
            <a:noFill/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i="0" u="none" strike="noStrike" kern="1200" cap="none" dirty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A cat </a:t>
            </a:r>
            <a:r>
              <a:rPr lang="en-AU" sz="200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is sitting in 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the gras</a:t>
            </a:r>
            <a:r>
              <a:rPr lang="en-AU" sz="2000" smtClean="0">
                <a:latin typeface="Courier" charset="0"/>
                <a:ea typeface="Courier" charset="0"/>
                <a:cs typeface="Courier" charset="0"/>
              </a:rPr>
              <a:t>s near a fence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</a:t>
            </a:r>
            <a:endParaRPr lang="en-AU" sz="2000" i="0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735579" y="2834132"/>
            <a:ext cx="576000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Freeform 18"/>
          <p:cNvSpPr/>
          <p:nvPr/>
        </p:nvSpPr>
        <p:spPr>
          <a:xfrm rot="9168333">
            <a:off x="2120042" y="2709081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Freeform 24"/>
          <p:cNvSpPr/>
          <p:nvPr/>
        </p:nvSpPr>
        <p:spPr>
          <a:xfrm rot="19959269">
            <a:off x="2161424" y="2610297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6" y="1099794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8" y="3429754"/>
            <a:ext cx="1766502" cy="9390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z="2000" smtClean="0"/>
              <a:t>45</a:t>
            </a:fld>
            <a:endParaRPr lang="en-US" sz="20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15" name="Straight Connector 14"/>
          <p:cNvSpPr/>
          <p:nvPr/>
        </p:nvSpPr>
        <p:spPr>
          <a:xfrm>
            <a:off x="1103495" y="2112757"/>
            <a:ext cx="0" cy="288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79" y="2397217"/>
            <a:ext cx="1800000" cy="792544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Captioning </a:t>
            </a:r>
            <a:r>
              <a:rPr lang="en-AU" sz="2000" b="0" i="0" u="none" strike="noStrike" kern="1200" cap="none" dirty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4512" y="2402777"/>
            <a:ext cx="1821068" cy="790524"/>
          </a:xfrm>
          <a:prstGeom prst="rect">
            <a:avLst/>
          </a:prstGeom>
          <a:noFill/>
          <a:ln w="38160">
            <a:solidFill>
              <a:srgbClr val="000000"/>
            </a:solidFill>
            <a:custDash>
              <a:ds d="197000" sp="197000"/>
            </a:custDash>
          </a:ln>
        </p:spPr>
        <p:txBody>
          <a:bodyPr lIns="9360" tIns="9360" rIns="9360" bIns="936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Beam Search 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Decoding</a:t>
            </a:r>
            <a:endParaRPr lang="en-AU" sz="2000" b="0" i="0" u="none" strike="noStrike" kern="1200" cap="none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735579" y="2834132"/>
            <a:ext cx="576000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Freeform 18"/>
          <p:cNvSpPr/>
          <p:nvPr/>
        </p:nvSpPr>
        <p:spPr>
          <a:xfrm rot="9168333">
            <a:off x="2120042" y="2709081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Freeform 24"/>
          <p:cNvSpPr/>
          <p:nvPr/>
        </p:nvSpPr>
        <p:spPr>
          <a:xfrm rot="19959269">
            <a:off x="2161424" y="2610297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6" y="1099794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11579" y="2431852"/>
            <a:ext cx="3715434" cy="792544"/>
          </a:xfrm>
          <a:prstGeom prst="rect">
            <a:avLst/>
          </a:prstGeom>
          <a:noFill/>
          <a:ln w="29160">
            <a:noFill/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i="0" u="none" strike="noStrike" kern="1200" cap="none" dirty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A cat </a:t>
            </a:r>
            <a:r>
              <a:rPr lang="en-AU" sz="200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is sitting in 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the gras</a:t>
            </a:r>
            <a:r>
              <a:rPr lang="en-AU" sz="2000" smtClean="0">
                <a:latin typeface="Courier" charset="0"/>
                <a:ea typeface="Courier" charset="0"/>
                <a:cs typeface="Courier" charset="0"/>
              </a:rPr>
              <a:t>s near a fence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</a:t>
            </a:r>
            <a:endParaRPr lang="en-AU" sz="2000" i="0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8" y="3429754"/>
            <a:ext cx="1766502" cy="9390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5578" y="1369219"/>
            <a:ext cx="6299771" cy="111261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Constrained beam search</a:t>
            </a:r>
            <a:r>
              <a:rPr lang="en-US" sz="2400" baseline="30000" dirty="0" smtClean="0"/>
              <a:t>6</a:t>
            </a:r>
            <a:r>
              <a:rPr lang="en-US" sz="2400" b="1" dirty="0" smtClean="0"/>
              <a:t> </a:t>
            </a:r>
            <a:r>
              <a:rPr lang="en-US" sz="2400" dirty="0" smtClean="0"/>
              <a:t>finds high probability sequences that satisfy an FSM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z="2000" smtClean="0"/>
              <a:t>46</a:t>
            </a:fld>
            <a:endParaRPr lang="en-US" sz="20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 smtClean="0"/>
              <a:t>How to generate full training targets?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1462" y="4681328"/>
            <a:ext cx="7886700" cy="46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/>
              <a:t>6</a:t>
            </a:r>
            <a:r>
              <a:rPr lang="en-US" sz="2000" dirty="0" smtClean="0"/>
              <a:t>Anderson </a:t>
            </a:r>
            <a:r>
              <a:rPr lang="en-US" sz="2000" i="1" dirty="0" smtClean="0"/>
              <a:t>et al</a:t>
            </a:r>
            <a:r>
              <a:rPr lang="en-US" sz="2000" dirty="0" smtClean="0"/>
              <a:t>. EMNLP 2017</a:t>
            </a:r>
            <a:endParaRPr lang="en-US" sz="2000" dirty="0"/>
          </a:p>
        </p:txBody>
      </p:sp>
      <p:sp>
        <p:nvSpPr>
          <p:cNvPr id="15" name="Straight Connector 14"/>
          <p:cNvSpPr/>
          <p:nvPr/>
        </p:nvSpPr>
        <p:spPr>
          <a:xfrm>
            <a:off x="1103495" y="2112757"/>
            <a:ext cx="0" cy="288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79" y="2397217"/>
            <a:ext cx="1800000" cy="792544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Captioning </a:t>
            </a:r>
            <a:r>
              <a:rPr lang="en-AU" sz="2000" b="0" i="0" u="none" strike="noStrike" kern="1200" cap="none" dirty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Model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14511" y="3387144"/>
            <a:ext cx="1819775" cy="989887"/>
          </a:xfrm>
          <a:prstGeom prst="rect">
            <a:avLst/>
          </a:prstGeom>
          <a:noFill/>
          <a:ln w="38160">
            <a:solidFill>
              <a:srgbClr val="000000"/>
            </a:solidFill>
            <a:custDash>
              <a:ds d="197000" sp="197000"/>
            </a:custDash>
          </a:ln>
        </p:spPr>
        <p:txBody>
          <a:bodyPr lIns="9360" tIns="9360" rIns="9360" bIns="936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Constrained</a:t>
            </a:r>
            <a:r>
              <a:rPr lang="en-AU" sz="2000" b="0" i="0" u="none" strike="noStrike" kern="1200" cap="none" dirty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Beam Search Decoding</a:t>
            </a:r>
            <a:endParaRPr lang="en-AU" sz="2000" b="0" i="0" u="none" strike="noStrike" kern="1200" cap="none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4512" y="2402777"/>
            <a:ext cx="1821068" cy="790524"/>
          </a:xfrm>
          <a:prstGeom prst="rect">
            <a:avLst/>
          </a:prstGeom>
          <a:noFill/>
          <a:ln w="38160">
            <a:solidFill>
              <a:srgbClr val="000000"/>
            </a:solidFill>
            <a:custDash>
              <a:ds d="197000" sp="197000"/>
            </a:custDash>
          </a:ln>
        </p:spPr>
        <p:txBody>
          <a:bodyPr lIns="9360" tIns="9360" rIns="9360" bIns="936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b="0" i="0" u="none" strike="noStrike" kern="1200" cap="none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Beam Search </a:t>
            </a:r>
            <a:r>
              <a:rPr lang="en-AU" sz="2000" b="0" i="0" u="none" strike="noStrike" kern="1200" cap="none" dirty="0" smtClean="0">
                <a:ln>
                  <a:noFill/>
                </a:ln>
                <a:latin typeface="Helvetica" charset="0"/>
                <a:ea typeface="Helvetica" charset="0"/>
                <a:cs typeface="Helvetica" charset="0"/>
              </a:rPr>
              <a:t>Decoding</a:t>
            </a:r>
            <a:endParaRPr lang="en-AU" sz="2000" b="0" i="0" u="none" strike="noStrike" kern="1200" cap="none" dirty="0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2108752" y="3898437"/>
            <a:ext cx="696588" cy="10326"/>
          </a:xfrm>
          <a:prstGeom prst="line">
            <a:avLst/>
          </a:prstGeom>
          <a:noFill/>
          <a:ln w="38100">
            <a:solidFill>
              <a:srgbClr val="C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4734286" y="3908762"/>
            <a:ext cx="576000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735579" y="2834132"/>
            <a:ext cx="576000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Freeform 18"/>
          <p:cNvSpPr/>
          <p:nvPr/>
        </p:nvSpPr>
        <p:spPr>
          <a:xfrm rot="9168333">
            <a:off x="2120042" y="2709081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Freeform 20"/>
          <p:cNvSpPr/>
          <p:nvPr/>
        </p:nvSpPr>
        <p:spPr>
          <a:xfrm rot="879873">
            <a:off x="2016919" y="3240549"/>
            <a:ext cx="906839" cy="275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20" h="767">
                <a:moveTo>
                  <a:pt x="0" y="0"/>
                </a:moveTo>
                <a:cubicBezTo>
                  <a:pt x="1827" y="1"/>
                  <a:pt x="2520" y="767"/>
                  <a:pt x="2520" y="767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Freeform 21"/>
          <p:cNvSpPr/>
          <p:nvPr/>
        </p:nvSpPr>
        <p:spPr>
          <a:xfrm rot="11390677">
            <a:off x="1997856" y="3282887"/>
            <a:ext cx="862199" cy="2962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6" h="824">
                <a:moveTo>
                  <a:pt x="0" y="0"/>
                </a:moveTo>
                <a:cubicBezTo>
                  <a:pt x="1822" y="-1"/>
                  <a:pt x="2396" y="824"/>
                  <a:pt x="2396" y="824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Freeform 24"/>
          <p:cNvSpPr/>
          <p:nvPr/>
        </p:nvSpPr>
        <p:spPr>
          <a:xfrm rot="19959269">
            <a:off x="2161424" y="2610297"/>
            <a:ext cx="609840" cy="337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5" h="938">
                <a:moveTo>
                  <a:pt x="0" y="0"/>
                </a:moveTo>
                <a:cubicBezTo>
                  <a:pt x="1150" y="0"/>
                  <a:pt x="1695" y="938"/>
                  <a:pt x="1695" y="938"/>
                </a:cubicBezTo>
              </a:path>
            </a:pathLst>
          </a:cu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2000" b="0" i="0" u="none" strike="noStrike" kern="1200" cap="none">
              <a:ln>
                <a:noFill/>
              </a:ln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1579" y="3495782"/>
            <a:ext cx="3715434" cy="792544"/>
          </a:xfrm>
          <a:prstGeom prst="rect">
            <a:avLst/>
          </a:prstGeom>
          <a:noFill/>
          <a:ln w="29160">
            <a:noFill/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i="0" u="none" strike="noStrike" kern="1200" cap="none" dirty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AU" sz="2000" b="1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tiger</a:t>
            </a:r>
            <a:r>
              <a:rPr lang="en-AU" sz="200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 is sitting with some </a:t>
            </a:r>
            <a:r>
              <a:rPr lang="en-AU" sz="2000" b="1" i="0" u="none" strike="noStrike" kern="1200" cap="none" dirty="0" smtClean="0">
                <a:ln>
                  <a:noFill/>
                </a:ln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meat</a:t>
            </a:r>
            <a:r>
              <a:rPr lang="en-AU" sz="200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 in the grass.</a:t>
            </a:r>
            <a:endParaRPr lang="en-AU" sz="2000" i="0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3" name="Picture 2" descr="https://c7.staticflickr.com/9/8886/18065408813_dfbcbaae9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6" y="1099794"/>
            <a:ext cx="1281725" cy="951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11579" y="2431852"/>
            <a:ext cx="3715434" cy="792544"/>
          </a:xfrm>
          <a:prstGeom prst="rect">
            <a:avLst/>
          </a:prstGeom>
          <a:noFill/>
          <a:ln w="29160">
            <a:noFill/>
            <a:prstDash val="solid"/>
          </a:ln>
        </p:spPr>
        <p:txBody>
          <a:bodyPr lIns="14400" tIns="14400" rIns="14400" bIns="14400" anchor="ctr"/>
          <a:lstStyle/>
          <a:p>
            <a:pPr marL="0" marR="0" lvl="0" indent="0" algn="ctr" rtl="0" hangingPunct="0">
              <a:buNone/>
              <a:tabLst/>
              <a:defRPr sz="2600"/>
            </a:pPr>
            <a:r>
              <a:rPr lang="en-AU" sz="2000" i="0" u="none" strike="noStrike" kern="1200" cap="none" dirty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A cat </a:t>
            </a:r>
            <a:r>
              <a:rPr lang="en-AU" sz="2000" i="0" u="none" strike="noStrike" kern="1200" cap="none" dirty="0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is sitting in 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the gras</a:t>
            </a:r>
            <a:r>
              <a:rPr lang="en-AU" sz="2000" smtClean="0">
                <a:latin typeface="Courier" charset="0"/>
                <a:ea typeface="Courier" charset="0"/>
                <a:cs typeface="Courier" charset="0"/>
              </a:rPr>
              <a:t>s near a fence</a:t>
            </a:r>
            <a:r>
              <a:rPr lang="en-AU" sz="2000" i="0" u="none" strike="noStrike" kern="1200" cap="none" smtClean="0">
                <a:ln>
                  <a:noFill/>
                </a:ln>
                <a:latin typeface="Courier" charset="0"/>
                <a:ea typeface="Courier" charset="0"/>
                <a:cs typeface="Courier" charset="0"/>
              </a:rPr>
              <a:t>.</a:t>
            </a:r>
            <a:endParaRPr lang="en-AU" sz="2000" i="0" u="none" strike="noStrike" kern="1200" cap="none" dirty="0">
              <a:ln>
                <a:noFill/>
              </a:ln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Partially-supervised training using constrained decoding</a:t>
            </a:r>
            <a:r>
              <a:rPr lang="en-US" baseline="30000" dirty="0"/>
              <a:t>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979" y="1369219"/>
            <a:ext cx="6237370" cy="794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First, represent incomplete </a:t>
            </a:r>
            <a:r>
              <a:rPr lang="en-US" sz="2400" dirty="0" smtClean="0"/>
              <a:t>sequences (e.g., image labels) </a:t>
            </a:r>
            <a:r>
              <a:rPr lang="en-US" sz="2400" dirty="0"/>
              <a:t>as FSMs. </a:t>
            </a:r>
            <a:r>
              <a:rPr lang="en-US" sz="2400" dirty="0" smtClean="0"/>
              <a:t>Then, iterate: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4680309"/>
            <a:ext cx="7886700" cy="46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/>
              <a:t>7</a:t>
            </a:r>
            <a:r>
              <a:rPr lang="en-US" sz="2000" dirty="0" smtClean="0"/>
              <a:t>Anderson </a:t>
            </a:r>
            <a:r>
              <a:rPr lang="en-US" sz="2000" i="1" dirty="0" smtClean="0"/>
              <a:t>et al</a:t>
            </a:r>
            <a:r>
              <a:rPr lang="en-US" sz="2000" dirty="0" smtClean="0"/>
              <a:t>. </a:t>
            </a:r>
            <a:r>
              <a:rPr lang="en-US" sz="2000" dirty="0" err="1" smtClean="0"/>
              <a:t>arXiv</a:t>
            </a:r>
            <a:r>
              <a:rPr lang="en-US" sz="2000" dirty="0" smtClean="0"/>
              <a:t> </a:t>
            </a:r>
            <a:r>
              <a:rPr lang="is-IS" sz="2000" dirty="0"/>
              <a:t>1806.06004 </a:t>
            </a:r>
            <a:r>
              <a:rPr lang="en-US" sz="2000" dirty="0" smtClean="0"/>
              <a:t>2018 (under submission)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9" y="1284056"/>
            <a:ext cx="1766502" cy="9390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9179" y="3776147"/>
            <a:ext cx="8066170" cy="837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59942" y="2359749"/>
            <a:ext cx="8355407" cy="927762"/>
            <a:chOff x="159942" y="2359749"/>
            <a:chExt cx="8355407" cy="927762"/>
          </a:xfrm>
        </p:grpSpPr>
        <p:sp>
          <p:nvSpPr>
            <p:cNvPr id="7" name="TextBox 6"/>
            <p:cNvSpPr txBox="1"/>
            <p:nvPr/>
          </p:nvSpPr>
          <p:spPr>
            <a:xfrm>
              <a:off x="159942" y="2424830"/>
              <a:ext cx="2008063" cy="792544"/>
            </a:xfrm>
            <a:prstGeom prst="rect">
              <a:avLst/>
            </a:prstGeom>
            <a:noFill/>
            <a:ln w="29160">
              <a:noFill/>
              <a:prstDash val="solid"/>
            </a:ln>
          </p:spPr>
          <p:txBody>
            <a:bodyPr lIns="14400" tIns="14400" rIns="14400" bIns="14400" anchor="ctr"/>
            <a:lstStyle/>
            <a:p>
              <a:pPr lvl="0" algn="ctr" hangingPunct="0">
                <a:defRPr sz="2600"/>
              </a:pPr>
              <a:r>
                <a:rPr lang="en-AU" sz="1400" dirty="0">
                  <a:latin typeface="Courier" charset="0"/>
                  <a:ea typeface="Courier" charset="0"/>
                  <a:cs typeface="Courier" charset="0"/>
                </a:rPr>
                <a:t>A </a:t>
              </a:r>
              <a:r>
                <a:rPr lang="en-AU" sz="1400" b="1" dirty="0">
                  <a:solidFill>
                    <a:srgbClr val="C00000"/>
                  </a:solidFill>
                  <a:latin typeface="Courier" charset="0"/>
                  <a:ea typeface="Courier" charset="0"/>
                  <a:cs typeface="Courier" charset="0"/>
                </a:rPr>
                <a:t>tiger</a:t>
              </a:r>
              <a:r>
                <a:rPr lang="en-AU" sz="1400" dirty="0">
                  <a:latin typeface="Courier" charset="0"/>
                  <a:ea typeface="Courier" charset="0"/>
                  <a:cs typeface="Courier" charset="0"/>
                </a:rPr>
                <a:t> is sitting with some </a:t>
              </a:r>
              <a:r>
                <a:rPr lang="en-AU" sz="1400" b="1" dirty="0">
                  <a:solidFill>
                    <a:srgbClr val="C00000"/>
                  </a:solidFill>
                  <a:latin typeface="Courier" charset="0"/>
                  <a:ea typeface="Courier" charset="0"/>
                  <a:cs typeface="Courier" charset="0"/>
                </a:rPr>
                <a:t>meat</a:t>
              </a:r>
              <a:r>
                <a:rPr lang="en-AU" sz="1400" dirty="0">
                  <a:latin typeface="Courier" charset="0"/>
                  <a:ea typeface="Courier" charset="0"/>
                  <a:cs typeface="Courier" charset="0"/>
                </a:rPr>
                <a:t> in the grass.</a:t>
              </a:r>
            </a:p>
            <a:p>
              <a:pPr marL="0" marR="0" lvl="0" indent="0" algn="ctr" rtl="0" hangingPunct="0">
                <a:buNone/>
                <a:tabLst/>
                <a:defRPr sz="2600"/>
              </a:pPr>
              <a:endParaRPr lang="en-AU" sz="1400" i="0" u="none" strike="noStrike" kern="1200" cap="none" dirty="0">
                <a:ln>
                  <a:noFill/>
                </a:ln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277979" y="2359749"/>
              <a:ext cx="6237370" cy="927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>
                  <a:solidFill>
                    <a:srgbClr val="C00000"/>
                  </a:solidFill>
                </a:rPr>
                <a:t>Step 1: </a:t>
              </a:r>
              <a:r>
                <a:rPr lang="en-US" sz="2400" dirty="0" smtClean="0"/>
                <a:t>Estimate the complete sequences using constrained beam search.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9049" y="3244015"/>
            <a:ext cx="7926300" cy="1025167"/>
            <a:chOff x="589049" y="3244015"/>
            <a:chExt cx="7926300" cy="1025167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277979" y="3315115"/>
              <a:ext cx="6237370" cy="95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>
                  <a:solidFill>
                    <a:srgbClr val="C00000"/>
                  </a:solidFill>
                </a:rPr>
                <a:t>Step 2: </a:t>
              </a:r>
              <a:r>
                <a:rPr lang="en-US" sz="2400" dirty="0" smtClean="0"/>
                <a:t>Update the model parameters using the completed data.</a:t>
              </a:r>
              <a:endParaRPr lang="en-US" sz="24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49" y="3244015"/>
              <a:ext cx="1021060" cy="931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9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mr-IN" dirty="0" smtClean="0"/>
              <a:t>–</a:t>
            </a:r>
            <a:r>
              <a:rPr lang="en-US" dirty="0" smtClean="0"/>
              <a:t> COCO novel object captioning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8537"/>
            <a:ext cx="7886700" cy="101333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Excluded training captions mentioning 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racket(s)</a:t>
            </a:r>
            <a:r>
              <a:rPr lang="en-US" sz="2000" dirty="0" smtClean="0"/>
              <a:t> or 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racquet</a:t>
            </a:r>
            <a:r>
              <a:rPr lang="en-US" sz="2000" dirty="0" smtClean="0"/>
              <a:t>(s)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odel learns about tennis rackets from image-level tags (and pre-trained word </a:t>
            </a:r>
            <a:r>
              <a:rPr lang="en-US" sz="2000" dirty="0" err="1" smtClean="0"/>
              <a:t>embeddings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558"/>
            <a:ext cx="9144000" cy="27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r>
              <a:rPr lang="mr-IN" dirty="0" smtClean="0"/>
              <a:t>–</a:t>
            </a:r>
            <a:r>
              <a:rPr lang="en-US" dirty="0" smtClean="0"/>
              <a:t> Open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864" y="4634053"/>
            <a:ext cx="7886700" cy="5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aseline="30000" dirty="0"/>
              <a:t>8</a:t>
            </a:r>
            <a:r>
              <a:rPr lang="en-US" sz="2000" dirty="0" smtClean="0"/>
              <a:t>After learning some new visual concepts from Open Images v4.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49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5565" y="1259727"/>
            <a:ext cx="3822326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COCO Baseline: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A 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zebra is laying down in the grass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Ours</a:t>
            </a:r>
            <a:r>
              <a:rPr lang="en-US" sz="1800" b="1" baseline="30000" dirty="0">
                <a:latin typeface="Courier" charset="0"/>
                <a:ea typeface="Courier" charset="0"/>
                <a:cs typeface="Courier" charset="0"/>
              </a:rPr>
              <a:t>8</a:t>
            </a: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: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A tiger that is sitting in the grass.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31" y="2509732"/>
            <a:ext cx="2763339" cy="184312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27891" y="1259727"/>
            <a:ext cx="3899250" cy="109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COCO Baseline: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A man taking a picture of an old car.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Ours</a:t>
            </a:r>
            <a:r>
              <a:rPr lang="en-US" sz="1800" b="1" baseline="30000" dirty="0">
                <a:latin typeface="Courier" charset="0"/>
                <a:ea typeface="Courier" charset="0"/>
                <a:cs typeface="Courier" charset="0"/>
              </a:rPr>
              <a:t>8</a:t>
            </a:r>
            <a:r>
              <a:rPr lang="en-US" sz="1800" b="1" dirty="0" smtClean="0">
                <a:latin typeface="Courier" charset="0"/>
                <a:ea typeface="Courier" charset="0"/>
                <a:cs typeface="Courier" charset="0"/>
              </a:rPr>
              <a:t>: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A man sitting in a car looking at an elephant. 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82" y="2509732"/>
            <a:ext cx="3083924" cy="184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Stacked attention networks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389" y="4674438"/>
            <a:ext cx="6114423" cy="73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1</a:t>
            </a:r>
            <a:r>
              <a:rPr lang="en-US" sz="2000" dirty="0" smtClean="0"/>
              <a:t>Yang </a:t>
            </a:r>
            <a:r>
              <a:rPr lang="en-US" sz="2000" i="1" dirty="0" smtClean="0"/>
              <a:t>et al. </a:t>
            </a:r>
            <a:r>
              <a:rPr lang="en-US" sz="2000" dirty="0" smtClean="0"/>
              <a:t>CVPR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90" y="1374604"/>
            <a:ext cx="6119312" cy="27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3464" y="1268016"/>
            <a:ext cx="7171758" cy="37730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Many </a:t>
            </a:r>
            <a:r>
              <a:rPr lang="en-US" sz="1800" dirty="0" smtClean="0"/>
              <a:t>collaborators </a:t>
            </a:r>
            <a:r>
              <a:rPr lang="en-US" sz="1800" dirty="0"/>
              <a:t>involved in this work:</a:t>
            </a:r>
          </a:p>
          <a:p>
            <a:pPr lvl="1"/>
            <a:r>
              <a:rPr lang="en-US" sz="1800" dirty="0"/>
              <a:t>Stephen Gould (PhD advisor), 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Australian National University</a:t>
            </a:r>
          </a:p>
          <a:p>
            <a:pPr lvl="1"/>
            <a:r>
              <a:rPr lang="en-US" sz="1800" dirty="0" err="1"/>
              <a:t>Basura</a:t>
            </a:r>
            <a:r>
              <a:rPr lang="en-US" sz="1800" dirty="0"/>
              <a:t> Fernando, 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Australian National University</a:t>
            </a:r>
          </a:p>
          <a:p>
            <a:pPr lvl="1"/>
            <a:r>
              <a:rPr lang="en-US" sz="1800" dirty="0"/>
              <a:t>Mark Johnson,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Macquarie University</a:t>
            </a:r>
          </a:p>
          <a:p>
            <a:pPr lvl="1"/>
            <a:r>
              <a:rPr lang="en-US" sz="1800" dirty="0"/>
              <a:t>Anton van den </a:t>
            </a:r>
            <a:r>
              <a:rPr lang="en-US" sz="1800" dirty="0" err="1"/>
              <a:t>Hengel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University of Adelaide</a:t>
            </a:r>
          </a:p>
          <a:p>
            <a:pPr lvl="1"/>
            <a:r>
              <a:rPr lang="en-US" sz="1800" dirty="0"/>
              <a:t>Ian Reid,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University of Adelaide</a:t>
            </a:r>
          </a:p>
          <a:p>
            <a:pPr lvl="1"/>
            <a:r>
              <a:rPr lang="en-US" sz="1800" dirty="0"/>
              <a:t>Qi Wu,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University of Adelaide</a:t>
            </a:r>
          </a:p>
          <a:p>
            <a:pPr lvl="1"/>
            <a:r>
              <a:rPr lang="en-US" sz="1800" dirty="0"/>
              <a:t>Damien </a:t>
            </a:r>
            <a:r>
              <a:rPr lang="en-US" sz="1800" dirty="0" err="1"/>
              <a:t>Teney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University of Adelaide</a:t>
            </a:r>
          </a:p>
          <a:p>
            <a:pPr lvl="1"/>
            <a:r>
              <a:rPr lang="en-US" sz="1800" dirty="0"/>
              <a:t>Jake Bruce 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Queensland University of Technology</a:t>
            </a:r>
          </a:p>
          <a:p>
            <a:pPr lvl="1"/>
            <a:r>
              <a:rPr lang="en-US" sz="1800" dirty="0"/>
              <a:t>Niko </a:t>
            </a:r>
            <a:r>
              <a:rPr lang="en-US" sz="1800" dirty="0" err="1"/>
              <a:t>Sünderhauf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Queensland University of Technology</a:t>
            </a:r>
          </a:p>
          <a:p>
            <a:pPr lvl="1"/>
            <a:r>
              <a:rPr lang="en-US" sz="1800" dirty="0" err="1"/>
              <a:t>Xiaodong</a:t>
            </a:r>
            <a:r>
              <a:rPr lang="en-US" sz="1800" dirty="0"/>
              <a:t> He,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Microsoft Research</a:t>
            </a:r>
          </a:p>
          <a:p>
            <a:pPr lvl="1"/>
            <a:r>
              <a:rPr lang="en-US" sz="1800" dirty="0"/>
              <a:t>Lei Zhang,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Microsoft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Research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Collection of the R2R dataset for Vision-and-Language Navigation was generously supported by a Facebook </a:t>
            </a:r>
            <a:r>
              <a:rPr lang="en-US" sz="1800" dirty="0" err="1" smtClean="0"/>
              <a:t>ParlAI</a:t>
            </a:r>
            <a:r>
              <a:rPr lang="en-US" sz="1800" dirty="0" smtClean="0"/>
              <a:t> Research Award.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38" y="-148428"/>
            <a:ext cx="2039202" cy="114174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906" y="130814"/>
            <a:ext cx="2042918" cy="6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51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41015" y="1084263"/>
            <a:ext cx="6798183" cy="37657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Bottom-up and top-down attention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400" dirty="0"/>
              <a:t>Bottom-Up and Top-Down Attention for Image Captioning and </a:t>
            </a:r>
            <a:r>
              <a:rPr lang="en-US" sz="1400" dirty="0" smtClean="0"/>
              <a:t>Visual Question Answering, CVPR 2018 </a:t>
            </a:r>
            <a:r>
              <a:rPr lang="en-US" sz="1400" b="1" dirty="0" smtClean="0"/>
              <a:t>(Oral Wed </a:t>
            </a:r>
            <a:r>
              <a:rPr lang="mr-IN" sz="1400" b="1" dirty="0"/>
              <a:t>2:50-4:30</a:t>
            </a:r>
            <a:r>
              <a:rPr lang="en-US" sz="1400" b="1" dirty="0" smtClean="0"/>
              <a:t>)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400" dirty="0"/>
              <a:t>Tips and Tricks for Visual Question Answering: Learnings From the 2017 Challenge, </a:t>
            </a:r>
            <a:r>
              <a:rPr lang="en-US" sz="1400" dirty="0" smtClean="0"/>
              <a:t>CVPR 2018 </a:t>
            </a:r>
            <a:r>
              <a:rPr lang="en-US" sz="1400" b="1" dirty="0" smtClean="0"/>
              <a:t>(Poster Wed </a:t>
            </a:r>
            <a:r>
              <a:rPr lang="cs-CZ" sz="1400" b="1" dirty="0"/>
              <a:t>10:10-12:30</a:t>
            </a:r>
            <a:r>
              <a:rPr lang="en-US" sz="1400" b="1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Vision-and-language navigation</a:t>
            </a:r>
          </a:p>
          <a:p>
            <a:pPr marL="742950" lvl="2" indent="-285750">
              <a:lnSpc>
                <a:spcPct val="100000"/>
              </a:lnSpc>
              <a:spcBef>
                <a:spcPts val="1000"/>
              </a:spcBef>
            </a:pPr>
            <a:r>
              <a:rPr lang="en-US" sz="1400" dirty="0"/>
              <a:t>Vision-and-Language Navigation: Interpreting visually-grounded navigation instructions in real environments, CVPR 2018 </a:t>
            </a:r>
            <a:r>
              <a:rPr lang="en-US" sz="1400" b="1" dirty="0"/>
              <a:t>(Spotlight Wed </a:t>
            </a:r>
            <a:r>
              <a:rPr lang="en-US" sz="1400" b="1" dirty="0" smtClean="0"/>
              <a:t>8:30-10:10)</a:t>
            </a:r>
            <a:endParaRPr lang="en-US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Image captioning ‘in the wild’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400" dirty="0"/>
              <a:t>Guided Open Vocabulary Image Captioning with Constrained Beam </a:t>
            </a:r>
            <a:r>
              <a:rPr lang="en-US" sz="1400" dirty="0" smtClean="0"/>
              <a:t>Search, EMNLP 2017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400" dirty="0" smtClean="0"/>
              <a:t>Partially-Supervised Image Captioning, </a:t>
            </a:r>
            <a:r>
              <a:rPr lang="en-US" sz="1400" dirty="0" err="1" smtClean="0"/>
              <a:t>arXiv</a:t>
            </a:r>
            <a:r>
              <a:rPr lang="en-US" sz="1400" dirty="0" smtClean="0"/>
              <a:t> </a:t>
            </a:r>
            <a:r>
              <a:rPr lang="is-IS" sz="1400" dirty="0"/>
              <a:t>1806.06004</a:t>
            </a:r>
            <a:r>
              <a:rPr lang="en-US" sz="1400" dirty="0" smtClean="0"/>
              <a:t>, 2018</a:t>
            </a: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41015" y="4320245"/>
            <a:ext cx="7003333" cy="85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Code, data and models: </a:t>
            </a:r>
            <a:r>
              <a:rPr lang="en-US" sz="2000" dirty="0" err="1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www.panderson.me</a:t>
            </a:r>
            <a:endParaRPr lang="en-US" sz="200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9795" y="1084263"/>
            <a:ext cx="1523269" cy="1145414"/>
            <a:chOff x="1537447" y="0"/>
            <a:chExt cx="6840263" cy="51435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447" y="0"/>
              <a:ext cx="3351312" cy="51435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98" y="0"/>
              <a:ext cx="3351312" cy="51435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5" y="3381094"/>
            <a:ext cx="1500776" cy="1001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577"/>
          <a:stretch/>
        </p:blipFill>
        <p:spPr>
          <a:xfrm>
            <a:off x="409795" y="2266835"/>
            <a:ext cx="1500776" cy="10098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138" y="-148428"/>
            <a:ext cx="2039202" cy="114174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906" y="130814"/>
            <a:ext cx="2042918" cy="6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Stacked attention networks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389" y="4674438"/>
            <a:ext cx="6114423" cy="73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1</a:t>
            </a:r>
            <a:r>
              <a:rPr lang="en-US" sz="2000" dirty="0" smtClean="0"/>
              <a:t>Yang </a:t>
            </a:r>
            <a:r>
              <a:rPr lang="en-US" sz="2000" i="1" dirty="0" smtClean="0"/>
              <a:t>et al. </a:t>
            </a:r>
            <a:r>
              <a:rPr lang="en-US" sz="2000" dirty="0" smtClean="0"/>
              <a:t>CVPR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90" y="1374604"/>
            <a:ext cx="6119312" cy="2789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0740" y="1250933"/>
            <a:ext cx="3227294" cy="1464228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dirty="0">
                    <a:solidFill>
                      <a:srgbClr val="C00000"/>
                    </a:solidFill>
                  </a:rPr>
                  <a:t>s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et of attention candidates,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  <a:blipFill rotWithShape="0">
                <a:blip r:embed="rId4"/>
                <a:stretch>
                  <a:fillRect l="-3904" t="-9449" r="-6907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traight Connector 14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H="1">
            <a:off x="6531372" y="1679704"/>
            <a:ext cx="363971" cy="10494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941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Stacked attention networks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389" y="4674438"/>
            <a:ext cx="6114423" cy="73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1</a:t>
            </a:r>
            <a:r>
              <a:rPr lang="en-US" sz="2000" dirty="0" smtClean="0"/>
              <a:t>Yang </a:t>
            </a:r>
            <a:r>
              <a:rPr lang="en-US" sz="2000" i="1" dirty="0" smtClean="0"/>
              <a:t>et al. </a:t>
            </a:r>
            <a:r>
              <a:rPr lang="en-US" sz="2000" dirty="0" smtClean="0"/>
              <a:t>CVPR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90" y="1374604"/>
            <a:ext cx="6119312" cy="2789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0740" y="1250933"/>
            <a:ext cx="3227294" cy="1464228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740" y="2899783"/>
            <a:ext cx="1140202" cy="1221975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dirty="0">
                    <a:solidFill>
                      <a:srgbClr val="C00000"/>
                    </a:solidFill>
                  </a:rPr>
                  <a:t>s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et of attention candidates,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  <a:blipFill rotWithShape="0">
                <a:blip r:embed="rId4"/>
                <a:stretch>
                  <a:fillRect l="-3904" t="-9449" r="-6907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 txBox="1">
            <a:spLocks/>
          </p:cNvSpPr>
          <p:nvPr/>
        </p:nvSpPr>
        <p:spPr>
          <a:xfrm>
            <a:off x="677052" y="3852581"/>
            <a:ext cx="2182793" cy="6854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007F3B"/>
                </a:solidFill>
              </a:rPr>
              <a:t>task context </a:t>
            </a:r>
            <a:r>
              <a:rPr lang="en-US" sz="2200" dirty="0" smtClean="0">
                <a:solidFill>
                  <a:srgbClr val="007F3B"/>
                </a:solidFill>
              </a:rPr>
              <a:t>representation</a:t>
            </a:r>
            <a:endParaRPr lang="en-US" sz="2200" dirty="0">
              <a:solidFill>
                <a:srgbClr val="007F3B"/>
              </a:solidFill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H="1">
            <a:off x="6531372" y="1679704"/>
            <a:ext cx="363971" cy="10494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V="1">
            <a:off x="2595282" y="4030899"/>
            <a:ext cx="489475" cy="162897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643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Stacked attention networks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389" y="4674438"/>
            <a:ext cx="6114423" cy="73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1</a:t>
            </a:r>
            <a:r>
              <a:rPr lang="en-US" sz="2000" dirty="0" smtClean="0"/>
              <a:t>Yang </a:t>
            </a:r>
            <a:r>
              <a:rPr lang="en-US" sz="2000" i="1" dirty="0" smtClean="0"/>
              <a:t>et al. </a:t>
            </a:r>
            <a:r>
              <a:rPr lang="en-US" sz="2000" dirty="0" smtClean="0"/>
              <a:t>CVPR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90" y="1374604"/>
            <a:ext cx="6119312" cy="2789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1316" y="2899783"/>
            <a:ext cx="1750915" cy="1221975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80942" y="4481969"/>
            <a:ext cx="4300860" cy="384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7030A0"/>
                </a:solidFill>
              </a:rPr>
              <a:t>l</a:t>
            </a:r>
            <a:r>
              <a:rPr lang="en-US" sz="2200" dirty="0" smtClean="0">
                <a:solidFill>
                  <a:srgbClr val="7030A0"/>
                </a:solidFill>
              </a:rPr>
              <a:t>earned attention function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0740" y="1250933"/>
            <a:ext cx="3227294" cy="1464228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740" y="2899783"/>
            <a:ext cx="1140202" cy="1221975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dirty="0">
                    <a:solidFill>
                      <a:srgbClr val="C00000"/>
                    </a:solidFill>
                  </a:rPr>
                  <a:t>s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et of attention candidates,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39" y="1345247"/>
                <a:ext cx="2031801" cy="776837"/>
              </a:xfrm>
              <a:prstGeom prst="rect">
                <a:avLst/>
              </a:prstGeom>
              <a:blipFill rotWithShape="0">
                <a:blip r:embed="rId4"/>
                <a:stretch>
                  <a:fillRect l="-3904" t="-9449" r="-6907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 txBox="1">
            <a:spLocks/>
          </p:cNvSpPr>
          <p:nvPr/>
        </p:nvSpPr>
        <p:spPr>
          <a:xfrm>
            <a:off x="677052" y="3852581"/>
            <a:ext cx="2182793" cy="6854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007F3B"/>
                </a:solidFill>
              </a:rPr>
              <a:t>task context </a:t>
            </a:r>
            <a:r>
              <a:rPr lang="en-US" sz="2200" dirty="0" smtClean="0">
                <a:solidFill>
                  <a:srgbClr val="007F3B"/>
                </a:solidFill>
              </a:rPr>
              <a:t>representation</a:t>
            </a:r>
            <a:endParaRPr lang="en-US" sz="2200" dirty="0">
              <a:solidFill>
                <a:srgbClr val="007F3B"/>
              </a:solidFill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H="1">
            <a:off x="6531372" y="1679704"/>
            <a:ext cx="363971" cy="10494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V="1">
            <a:off x="2595282" y="4030899"/>
            <a:ext cx="489475" cy="162897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xmlns="" id="{F60FBF14-190A-48B2-8BC7-68AD5ED52F35}"/>
              </a:ext>
            </a:extLst>
          </p:cNvPr>
          <p:cNvSpPr/>
          <p:nvPr/>
        </p:nvSpPr>
        <p:spPr>
          <a:xfrm flipH="1" flipV="1">
            <a:off x="5519849" y="4181436"/>
            <a:ext cx="53872" cy="30053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triangle" w="lg" len="med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AU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050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Attention candidates,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1300-7461-774A-B191-AF3B0D443C2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http://farm8.staticflickr.com/7013/6615979113_25b3e50a0e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2" y="2554004"/>
            <a:ext cx="1289001" cy="1931992"/>
          </a:xfrm>
          <a:prstGeom prst="rect">
            <a:avLst/>
          </a:prstGeom>
          <a:noFill/>
          <a:scene3d>
            <a:camera prst="orthographicFront">
              <a:rot lat="1200000" lon="17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08519" y="3169144"/>
            <a:ext cx="1878834" cy="1170769"/>
            <a:chOff x="2111580" y="2909538"/>
            <a:chExt cx="1878834" cy="1170769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2111580" y="3698126"/>
              <a:ext cx="976675" cy="382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5"/>
              </a:extrusionClr>
            </a:sp3d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2048</a:t>
              </a: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2901869" y="3489412"/>
              <a:ext cx="976675" cy="382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5"/>
              </a:extrusionClr>
            </a:sp3d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/>
                <a:t>10</a:t>
              </a:r>
              <a:endParaRPr lang="en-US" sz="2000" dirty="0"/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3013739" y="2909538"/>
              <a:ext cx="976675" cy="382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5"/>
              </a:extrusionClr>
            </a:sp3d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/>
                <a:t>10</a:t>
              </a:r>
              <a:endParaRPr lang="en-US" sz="20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508519" y="3182416"/>
            <a:ext cx="985693" cy="700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9144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feature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2424" y="2993822"/>
            <a:ext cx="1140435" cy="10523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901700" contourW="12700" prstMaterial="matte">
            <a:extrusionClr>
              <a:schemeClr val="bg2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CNN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52294" y="3442641"/>
            <a:ext cx="421113" cy="712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56501" y="3442641"/>
            <a:ext cx="36738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63743" y="3148963"/>
            <a:ext cx="9864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1016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69831" y="3182416"/>
            <a:ext cx="931163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17230" y="2915148"/>
                <a:ext cx="621904" cy="453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230" y="2915148"/>
                <a:ext cx="621904" cy="453650"/>
              </a:xfrm>
              <a:prstGeom prst="rect">
                <a:avLst/>
              </a:prstGeom>
              <a:blipFill rotWithShape="0"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736059" y="2935188"/>
            <a:ext cx="9864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bliqueTopRight"/>
            <a:lightRig rig="threePt" dir="t"/>
          </a:scene3d>
          <a:sp3d extrusionH="101600">
            <a:extrusionClr>
              <a:schemeClr val="accent5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569831" y="2968624"/>
            <a:ext cx="1059858" cy="1733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66051" y="2688323"/>
                <a:ext cx="621904" cy="453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051" y="2688323"/>
                <a:ext cx="621904" cy="453650"/>
              </a:xfrm>
              <a:prstGeom prst="rect">
                <a:avLst/>
              </a:prstGeom>
              <a:blipFill rotWithShape="0">
                <a:blip r:embed="rId6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275483" y="3736616"/>
                <a:ext cx="3637115" cy="9022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𝑉</m:t>
                      </m:r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={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, …, 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100</m:t>
                          </m:r>
                        </m:sub>
                      </m:sSub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}</m:t>
                      </m:r>
                    </m:oMath>
                  </m:oMathPara>
                </a14:m>
                <a:endParaRPr lang="en-US" sz="3200" baseline="-25000" dirty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endParaRPr lang="en-US" sz="3200" baseline="-25000" dirty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483" y="3736616"/>
                <a:ext cx="3637115" cy="9022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itle 2"/>
          <p:cNvSpPr txBox="1">
            <a:spLocks/>
          </p:cNvSpPr>
          <p:nvPr/>
        </p:nvSpPr>
        <p:spPr>
          <a:xfrm>
            <a:off x="849903" y="1431554"/>
            <a:ext cx="7280306" cy="802358"/>
          </a:xfrm>
          <a:prstGeom prst="rect">
            <a:avLst/>
          </a:prstGeom>
        </p:spPr>
        <p:txBody>
          <a:bodyPr>
            <a:noAutofit/>
          </a:bodyPr>
          <a:lstStyle>
            <a:lvl1pPr marL="1101725" indent="-11017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2392363" indent="-9175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3681413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5157788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629400" indent="-73342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6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Standard approach: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use the spatial output of a CNN to extract vectors for each position in a grid</a:t>
            </a:r>
            <a:endParaRPr lang="en-US" sz="2400" baseline="300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16712</TotalTime>
  <Words>1795</Words>
  <Application>Microsoft Macintosh PowerPoint</Application>
  <PresentationFormat>On-screen Show (16:9)</PresentationFormat>
  <Paragraphs>474</Paragraphs>
  <Slides>51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Adobe Caslon Pro</vt:lpstr>
      <vt:lpstr>Calibri</vt:lpstr>
      <vt:lpstr>Cambria Math</vt:lpstr>
      <vt:lpstr>Courier</vt:lpstr>
      <vt:lpstr>Droid Sans Fallback</vt:lpstr>
      <vt:lpstr>FreeSans</vt:lpstr>
      <vt:lpstr>Helvetica</vt:lpstr>
      <vt:lpstr>Liberation Sans</vt:lpstr>
      <vt:lpstr>Noto Sans CJK SC Regular</vt:lpstr>
      <vt:lpstr>Arial</vt:lpstr>
      <vt:lpstr>Office Theme</vt:lpstr>
      <vt:lpstr>Vision and language: attention, navigation, and making it work ‘in the wild’</vt:lpstr>
      <vt:lpstr>Overview</vt:lpstr>
      <vt:lpstr>Visual attention</vt:lpstr>
      <vt:lpstr>Visual attention</vt:lpstr>
      <vt:lpstr>Example: Stacked attention networks1</vt:lpstr>
      <vt:lpstr>Example: Stacked attention networks1</vt:lpstr>
      <vt:lpstr>Example: Stacked attention networks1</vt:lpstr>
      <vt:lpstr>Example: Stacked attention networks1</vt:lpstr>
      <vt:lpstr>Attention candidates, V</vt:lpstr>
      <vt:lpstr>Attention candidates, V</vt:lpstr>
      <vt:lpstr>Attention candidates, V</vt:lpstr>
      <vt:lpstr>Faster R-CNN pre-training</vt:lpstr>
      <vt:lpstr>Bottom-up and top-down attention</vt:lpstr>
      <vt:lpstr>Benefits of ‘Up-Down’ attention</vt:lpstr>
      <vt:lpstr>PowerPoint Presentation</vt:lpstr>
      <vt:lpstr>VQA examples</vt:lpstr>
      <vt:lpstr>VQA examples - counting</vt:lpstr>
      <vt:lpstr>VQA examples - reading</vt:lpstr>
      <vt:lpstr>COCO Captions results</vt:lpstr>
      <vt:lpstr>VQA results</vt:lpstr>
      <vt:lpstr>Overview</vt:lpstr>
      <vt:lpstr>Connecting vision &amp; language to actions</vt:lpstr>
      <vt:lpstr>Matterport3D Simulator</vt:lpstr>
      <vt:lpstr>Matterport3D Simulator</vt:lpstr>
      <vt:lpstr>Room-to-Room (R2R) Navigation dataset</vt:lpstr>
      <vt:lpstr>PowerPoint Presentation</vt:lpstr>
      <vt:lpstr>Challenging Aspects</vt:lpstr>
      <vt:lpstr>Success rate (&lt; 3m navigation error)</vt:lpstr>
      <vt:lpstr>VLN Challenge</vt:lpstr>
      <vt:lpstr>Overview</vt:lpstr>
      <vt:lpstr>Never forget the family tree</vt:lpstr>
      <vt:lpstr>State-of-the-art in image captioning5</vt:lpstr>
      <vt:lpstr>State-of-the-art in image captioning5</vt:lpstr>
      <vt:lpstr>Same model on non-COCO images</vt:lpstr>
      <vt:lpstr>Vision-and-language ‘in the wild’</vt:lpstr>
      <vt:lpstr>Scaling up</vt:lpstr>
      <vt:lpstr>Scaling up</vt:lpstr>
      <vt:lpstr>Approach</vt:lpstr>
      <vt:lpstr>How to generate full training targets?</vt:lpstr>
      <vt:lpstr>How to generate full training targets?</vt:lpstr>
      <vt:lpstr>How to generate full training targets?</vt:lpstr>
      <vt:lpstr>How to generate full training targets?</vt:lpstr>
      <vt:lpstr>Key idea</vt:lpstr>
      <vt:lpstr>How to generate full training targets?</vt:lpstr>
      <vt:lpstr>How to generate full training targets?</vt:lpstr>
      <vt:lpstr>How to generate full training targets?</vt:lpstr>
      <vt:lpstr>Partially-supervised training using constrained decoding7</vt:lpstr>
      <vt:lpstr>Example – COCO novel object captioning</vt:lpstr>
      <vt:lpstr>Examples – Open Images</vt:lpstr>
      <vt:lpstr>Acknowledgments</vt:lpstr>
      <vt:lpstr>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Anderson</dc:creator>
  <cp:lastModifiedBy>Peter Anderson</cp:lastModifiedBy>
  <cp:revision>532</cp:revision>
  <cp:lastPrinted>2018-06-17T12:08:19Z</cp:lastPrinted>
  <dcterms:created xsi:type="dcterms:W3CDTF">2017-11-26T11:15:43Z</dcterms:created>
  <dcterms:modified xsi:type="dcterms:W3CDTF">2018-06-21T22:32:22Z</dcterms:modified>
</cp:coreProperties>
</file>